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99" r:id="rId1"/>
  </p:sldMasterIdLst>
  <p:notesMasterIdLst>
    <p:notesMasterId r:id="rId24"/>
  </p:notesMasterIdLst>
  <p:sldIdLst>
    <p:sldId id="256" r:id="rId2"/>
    <p:sldId id="257" r:id="rId3"/>
    <p:sldId id="260" r:id="rId4"/>
    <p:sldId id="265" r:id="rId5"/>
    <p:sldId id="261" r:id="rId6"/>
    <p:sldId id="266" r:id="rId7"/>
    <p:sldId id="259" r:id="rId8"/>
    <p:sldId id="258" r:id="rId9"/>
    <p:sldId id="267" r:id="rId10"/>
    <p:sldId id="281" r:id="rId11"/>
    <p:sldId id="282" r:id="rId12"/>
    <p:sldId id="268" r:id="rId13"/>
    <p:sldId id="280"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57"/>
  </p:normalViewPr>
  <p:slideViewPr>
    <p:cSldViewPr snapToGrid="0" snapToObjects="1">
      <p:cViewPr varScale="1">
        <p:scale>
          <a:sx n="57" d="100"/>
          <a:sy n="57" d="100"/>
        </p:scale>
        <p:origin x="19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712E3E-F644-6948-BDD8-3B0D7C4820DF}" type="datetimeFigureOut">
              <a:rPr lang="en-US" smtClean="0"/>
              <a:t>3/6/2018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D1AC5-A77D-C142-8248-2543C22F46E4}" type="slidenum">
              <a:rPr lang="en-US" smtClean="0"/>
              <a:t>‹#›</a:t>
            </a:fld>
            <a:endParaRPr lang="en-US"/>
          </a:p>
        </p:txBody>
      </p:sp>
    </p:spTree>
    <p:extLst>
      <p:ext uri="{BB962C8B-B14F-4D97-AF65-F5344CB8AC3E}">
        <p14:creationId xmlns:p14="http://schemas.microsoft.com/office/powerpoint/2010/main" val="13315913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CD1AC5-A77D-C142-8248-2543C22F46E4}" type="slidenum">
              <a:rPr lang="en-US" smtClean="0"/>
              <a:t>1</a:t>
            </a:fld>
            <a:endParaRPr lang="en-US"/>
          </a:p>
        </p:txBody>
      </p:sp>
    </p:spTree>
    <p:extLst>
      <p:ext uri="{BB962C8B-B14F-4D97-AF65-F5344CB8AC3E}">
        <p14:creationId xmlns:p14="http://schemas.microsoft.com/office/powerpoint/2010/main" val="7277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U.S.</a:t>
            </a:r>
            <a:r>
              <a:rPr lang="en-US" baseline="0" dirty="0" smtClean="0"/>
              <a:t> Census was collected in 1790 and has been conducted every ten years since then. The first few iterations of the Census asked a few, very basic demographic questions. In 1790 for example the only questions asked were </a:t>
            </a:r>
            <a:r>
              <a:rPr lang="en-US" sz="1200" kern="1200" dirty="0" smtClean="0">
                <a:solidFill>
                  <a:schemeClr val="tx1"/>
                </a:solidFill>
                <a:latin typeface="+mn-lt"/>
                <a:ea typeface="+mn-ea"/>
                <a:cs typeface="+mn-cs"/>
              </a:rPr>
              <a:t>The number of free White males aged: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16 years</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of 16 years and upward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Number of free White females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Number of other free persons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Number of slaves.</a:t>
            </a:r>
            <a:r>
              <a:rPr lang="en-US" sz="1200" kern="1200" baseline="0" dirty="0" smtClean="0">
                <a:solidFill>
                  <a:schemeClr val="tx1"/>
                </a:solidFill>
                <a:latin typeface="+mn-lt"/>
                <a:ea typeface="+mn-ea"/>
                <a:cs typeface="+mn-cs"/>
              </a:rPr>
              <a:t> This data was hand collected by Census workers going door to door and tabulated locally. Actual publications of the results was very limited and much data is missing for the older Censuses, such as micro level data for some areas.</a:t>
            </a:r>
            <a:endParaRPr lang="en-US" dirty="0"/>
          </a:p>
        </p:txBody>
      </p:sp>
      <p:sp>
        <p:nvSpPr>
          <p:cNvPr id="4" name="Slide Number Placeholder 3"/>
          <p:cNvSpPr>
            <a:spLocks noGrp="1"/>
          </p:cNvSpPr>
          <p:nvPr>
            <p:ph type="sldNum" sz="quarter" idx="10"/>
          </p:nvPr>
        </p:nvSpPr>
        <p:spPr/>
        <p:txBody>
          <a:bodyPr/>
          <a:lstStyle/>
          <a:p>
            <a:fld id="{EDCD1AC5-A77D-C142-8248-2543C22F46E4}" type="slidenum">
              <a:rPr lang="en-US" smtClean="0"/>
              <a:t>2</a:t>
            </a:fld>
            <a:endParaRPr lang="en-US"/>
          </a:p>
        </p:txBody>
      </p:sp>
    </p:spTree>
    <p:extLst>
      <p:ext uri="{BB962C8B-B14F-4D97-AF65-F5344CB8AC3E}">
        <p14:creationId xmlns:p14="http://schemas.microsoft.com/office/powerpoint/2010/main" val="84175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time</a:t>
            </a:r>
            <a:r>
              <a:rPr lang="en-US" baseline="0" dirty="0" smtClean="0"/>
              <a:t> and the growth of our country,</a:t>
            </a:r>
            <a:r>
              <a:rPr lang="en-US" dirty="0" smtClean="0"/>
              <a:t> it became clear to the government (both local and federal) that the Census was a valuable</a:t>
            </a:r>
            <a:r>
              <a:rPr lang="en-US" baseline="0" dirty="0" smtClean="0"/>
              <a:t> resource and the amount and types of questions asked expanded. Here are some of the questions asked in one of the Census questionnaires for 1860. There were several questionnaires this year such as one for slaves. As you cam see the questions have expanded beyond the basics asked in 1790. </a:t>
            </a:r>
          </a:p>
        </p:txBody>
      </p:sp>
      <p:sp>
        <p:nvSpPr>
          <p:cNvPr id="4" name="Slide Number Placeholder 3"/>
          <p:cNvSpPr>
            <a:spLocks noGrp="1"/>
          </p:cNvSpPr>
          <p:nvPr>
            <p:ph type="sldNum" sz="quarter" idx="10"/>
          </p:nvPr>
        </p:nvSpPr>
        <p:spPr/>
        <p:txBody>
          <a:bodyPr/>
          <a:lstStyle/>
          <a:p>
            <a:fld id="{EDCD1AC5-A77D-C142-8248-2543C22F46E4}" type="slidenum">
              <a:rPr lang="en-US" smtClean="0"/>
              <a:t>3</a:t>
            </a:fld>
            <a:endParaRPr lang="en-US"/>
          </a:p>
        </p:txBody>
      </p:sp>
    </p:spTree>
    <p:extLst>
      <p:ext uri="{BB962C8B-B14F-4D97-AF65-F5344CB8AC3E}">
        <p14:creationId xmlns:p14="http://schemas.microsoft.com/office/powerpoint/2010/main" val="152156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Census is an evolving questionnaire. Questions have not been asked continuously over time, they may have altered in their wording or the options one can choose from, or the question may have been deleted. Additionally for those studying race and ethnicity, the way these categories are broken down has also changed. These factors make using the Census for historical comparison tricky For example, in 2000, the Census asked 52 questions, while in 2010 only 10 questions were asked. </a:t>
            </a:r>
            <a:endParaRPr lang="en-US" dirty="0"/>
          </a:p>
        </p:txBody>
      </p:sp>
      <p:sp>
        <p:nvSpPr>
          <p:cNvPr id="4" name="Slide Number Placeholder 3"/>
          <p:cNvSpPr>
            <a:spLocks noGrp="1"/>
          </p:cNvSpPr>
          <p:nvPr>
            <p:ph type="sldNum" sz="quarter" idx="10"/>
          </p:nvPr>
        </p:nvSpPr>
        <p:spPr/>
        <p:txBody>
          <a:bodyPr/>
          <a:lstStyle/>
          <a:p>
            <a:fld id="{EDCD1AC5-A77D-C142-8248-2543C22F46E4}" type="slidenum">
              <a:rPr lang="en-US" smtClean="0"/>
              <a:t>4</a:t>
            </a:fld>
            <a:endParaRPr lang="en-US"/>
          </a:p>
        </p:txBody>
      </p:sp>
    </p:spTree>
    <p:extLst>
      <p:ext uri="{BB962C8B-B14F-4D97-AF65-F5344CB8AC3E}">
        <p14:creationId xmlns:p14="http://schemas.microsoft.com/office/powerpoint/2010/main" val="113298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key reason for this drastic shift was because of the introduction of the American Community Survey or ACS. The ACS replaced the long form of the Census (which only was sent to 1 in 6 households), so now the Decennial Census, which surveys the entire population, is much shorter. The ACS goes out to a subset of the population and is collected far more frequently than once every 10 years – instead it’s collected yearly and data sets are released in groups of 1 year, 3 year, and 5 year groups. By increasing the frequency of data collection and distribution, federal and state governmental bodies are able to make appropriate budgetary changes based on more accurate data. The increased frequency of data collection and release because of the ACS provides better insight into our communities such as jobs and occupations, educational attainment and enrollment, the number of home owners or renters, the usage of social welfare programs such as SNAP, and many other important household and demographic aspects. </a:t>
            </a:r>
            <a:endParaRPr lang="en-US" dirty="0" smtClean="0"/>
          </a:p>
          <a:p>
            <a:endParaRPr lang="en-US" dirty="0"/>
          </a:p>
        </p:txBody>
      </p:sp>
      <p:sp>
        <p:nvSpPr>
          <p:cNvPr id="4" name="Slide Number Placeholder 3"/>
          <p:cNvSpPr>
            <a:spLocks noGrp="1"/>
          </p:cNvSpPr>
          <p:nvPr>
            <p:ph type="sldNum" sz="quarter" idx="10"/>
          </p:nvPr>
        </p:nvSpPr>
        <p:spPr/>
        <p:txBody>
          <a:bodyPr/>
          <a:lstStyle/>
          <a:p>
            <a:fld id="{EDCD1AC5-A77D-C142-8248-2543C22F46E4}" type="slidenum">
              <a:rPr lang="en-US" smtClean="0"/>
              <a:t>5</a:t>
            </a:fld>
            <a:endParaRPr lang="en-US"/>
          </a:p>
        </p:txBody>
      </p:sp>
    </p:spTree>
    <p:extLst>
      <p:ext uri="{BB962C8B-B14F-4D97-AF65-F5344CB8AC3E}">
        <p14:creationId xmlns:p14="http://schemas.microsoft.com/office/powerpoint/2010/main" val="22514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are fast approaching</a:t>
            </a:r>
            <a:r>
              <a:rPr lang="en-US" sz="1200" b="0" i="0" kern="1200" baseline="0" dirty="0" smtClean="0">
                <a:solidFill>
                  <a:schemeClr val="tx1"/>
                </a:solidFill>
                <a:effectLst/>
                <a:latin typeface="+mn-lt"/>
                <a:ea typeface="+mn-ea"/>
                <a:cs typeface="+mn-cs"/>
              </a:rPr>
              <a:t> the next Census. The plan for the Census and proposed questions will be submitted to Congress for approval by March 31, 2018.</a:t>
            </a:r>
          </a:p>
          <a:p>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Two-question format for capturing race and ethnicity.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will not include a combined question format for collecting Hispanic origin and race, or a separate Middle Eastern or North African category on the census form. Categories</a:t>
            </a:r>
            <a:r>
              <a:rPr lang="en-US" sz="1200" b="0" i="0" kern="1200" baseline="0" dirty="0" smtClean="0">
                <a:solidFill>
                  <a:schemeClr val="tx1"/>
                </a:solidFill>
                <a:effectLst/>
                <a:latin typeface="+mn-lt"/>
                <a:ea typeface="+mn-ea"/>
                <a:cs typeface="+mn-cs"/>
              </a:rPr>
              <a:t> used for race and ethnicity will remain the same as the 2010 Census. There had been discussions regarding new categories, but more research needs to be conducted into this aspect.</a:t>
            </a:r>
            <a:endParaRPr lang="en-US"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citize</a:t>
            </a:r>
            <a:r>
              <a:rPr lang="en-US" sz="1200" b="0" i="0" kern="1200" baseline="0" dirty="0" smtClean="0">
                <a:solidFill>
                  <a:schemeClr val="tx1"/>
                </a:solidFill>
                <a:effectLst/>
                <a:latin typeface="+mn-lt"/>
                <a:ea typeface="+mn-ea"/>
                <a:cs typeface="+mn-cs"/>
              </a:rPr>
              <a:t>nship question was first asked on the 1870 census and was asked continuously from 1890-1950, on the 2000 long from census which was filled out by 1 in 6 households, and on the American Community Survey. While immigrants have been willing to answer such questions in the past as they see the benefit to their community by answering truthfully, the political climate and anti-immigrant rhetoric has caused distrust in the current data collection. Fear of retaliation could lead to lower response rates or inaccurate responses.</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CD1AC5-A77D-C142-8248-2543C22F46E4}" type="slidenum">
              <a:rPr lang="en-US" smtClean="0"/>
              <a:t>6</a:t>
            </a:fld>
            <a:endParaRPr lang="en-US"/>
          </a:p>
        </p:txBody>
      </p:sp>
    </p:spTree>
    <p:extLst>
      <p:ext uri="{BB962C8B-B14F-4D97-AF65-F5344CB8AC3E}">
        <p14:creationId xmlns:p14="http://schemas.microsoft.com/office/powerpoint/2010/main" val="189633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fewer immigrants feel comfortable answering questions related to citizenship, this could affect social services offered in communities. Census data is used to determine not just congressional districts, but more importantly social services, such as hospitals, schools, etc. With a lower response rate caused by fear of retaliation or deportation, funding could be cut in areas that need it most. Not only that, but public health officials use this data to model neighborhoods before launching preventative programs. With inaccurate data, public health officials are at a disadvantage and areas that have large immigrant populations may underreport population counts on the Census, causing those areas to be neglected by public health officials when it comes time to develop preventative health services and the appropriation of federal funding for these programs. </a:t>
            </a:r>
          </a:p>
          <a:p>
            <a:endParaRPr lang="en-US" baseline="0" dirty="0" smtClean="0"/>
          </a:p>
          <a:p>
            <a:r>
              <a:rPr lang="en-US" baseline="0" dirty="0" smtClean="0"/>
              <a:t>Budgetary constraints (and the fact that the budget has been severely underestimated) and tight deadlines could mean that the centralized IT system that the Census Bureau is hoping to utilize for 2020 might not be up to the challenge. These systems need to be ready by a date in 2018 to ensure they are tested and ready for use, but as of January this year only 24 out of the 44 systems are ready for use and the Government Accountability Office doesn’t agree with what the Census Bureau has deemed ’ready.’ Budget increases have been requested and the Census Bureau is focusing on IT infrastructure and data security, but there are concerns that other aspects such as education and outreach are being ignored. </a:t>
            </a:r>
          </a:p>
          <a:p>
            <a:endParaRPr lang="en-US" baseline="0" dirty="0" smtClean="0"/>
          </a:p>
          <a:p>
            <a:r>
              <a:rPr lang="en-US" baseline="0" dirty="0" smtClean="0"/>
              <a:t>In June 2017, the director of the Census Bureau stepped down and no new director has yet to be named. This leadership vacuum is happening during a crucial time for the Census, not only are we nearing the next decennial census but it is one that will rely more heavily on technology than any census in the past.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DCD1AC5-A77D-C142-8248-2543C22F46E4}" type="slidenum">
              <a:rPr lang="en-US" smtClean="0"/>
              <a:t>7</a:t>
            </a:fld>
            <a:endParaRPr lang="en-US"/>
          </a:p>
        </p:txBody>
      </p:sp>
    </p:spTree>
    <p:extLst>
      <p:ext uri="{BB962C8B-B14F-4D97-AF65-F5344CB8AC3E}">
        <p14:creationId xmlns:p14="http://schemas.microsoft.com/office/powerpoint/2010/main" val="64946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D1AC5-A77D-C142-8248-2543C22F46E4}" type="slidenum">
              <a:rPr lang="en-US" smtClean="0"/>
              <a:t>8</a:t>
            </a:fld>
            <a:endParaRPr lang="en-US"/>
          </a:p>
        </p:txBody>
      </p:sp>
    </p:spTree>
    <p:extLst>
      <p:ext uri="{BB962C8B-B14F-4D97-AF65-F5344CB8AC3E}">
        <p14:creationId xmlns:p14="http://schemas.microsoft.com/office/powerpoint/2010/main" val="687711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11699E51-CC52-F046-B06B-B4D035E0733C}" type="datetimeFigureOut">
              <a:rPr lang="en-US" smtClean="0"/>
              <a:t>3/6/2018</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2D57B0AA-AC8E-4463-ADAC-E87D09B82E4F}"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99E51-CC52-F046-B06B-B4D035E0733C}"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0C9D6-9A3D-9348-B3B3-6CE53568DD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99E51-CC52-F046-B06B-B4D035E0733C}"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0C9D6-9A3D-9348-B3B3-6CE53568DD5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99E51-CC52-F046-B06B-B4D035E0733C}"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0C9D6-9A3D-9348-B3B3-6CE53568DD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11699E51-CC52-F046-B06B-B4D035E0733C}" type="datetimeFigureOut">
              <a:rPr lang="en-US" smtClean="0"/>
              <a:t>3/6/2018</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BF0C9D6-9A3D-9348-B3B3-6CE53568DD57}"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699E51-CC52-F046-B06B-B4D035E0733C}"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0C9D6-9A3D-9348-B3B3-6CE53568DD5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699E51-CC52-F046-B06B-B4D035E0733C}"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0C9D6-9A3D-9348-B3B3-6CE53568DD5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699E51-CC52-F046-B06B-B4D035E0733C}"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F0C9D6-9A3D-9348-B3B3-6CE53568DD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99E51-CC52-F046-B06B-B4D035E0733C}"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F0C9D6-9A3D-9348-B3B3-6CE53568DD5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11699E51-CC52-F046-B06B-B4D035E0733C}" type="datetimeFigureOut">
              <a:rPr lang="en-US" smtClean="0"/>
              <a:t>3/6/2018</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BF0C9D6-9A3D-9348-B3B3-6CE53568DD57}"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11699E51-CC52-F046-B06B-B4D035E0733C}" type="datetimeFigureOut">
              <a:rPr lang="en-US" smtClean="0"/>
              <a:t>3/6/2018</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BF0C9D6-9A3D-9348-B3B3-6CE53568DD57}"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11699E51-CC52-F046-B06B-B4D035E0733C}" type="datetimeFigureOut">
              <a:rPr lang="en-US" smtClean="0"/>
              <a:t>3/6/2018</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7BF0C9D6-9A3D-9348-B3B3-6CE53568DD57}"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8992273"/>
      </p:ext>
    </p:extLst>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factfinder.census.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ensus.gov/geo/maps-data/maps/datamapper.html" TargetMode="External"/><Relationship Id="rId2" Type="http://schemas.openxmlformats.org/officeDocument/2006/relationships/hyperlink" Target="https://www.census.gov/geo/maps-dat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ipums.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ezproxy.msu.edu/login?url=http://www.socialexplorer.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libguides.lib.msu.edu/c.php?g=21000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ezproxy.msu.edu/login?url=http://msu.policymap.com/map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ytimes.com/2018/02/14/us/politics/citizenship-question-census-public-health.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fcw.com/articles/2018/02/21/census-cedcap-ready-2020.asp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Census Data: </a:t>
            </a:r>
            <a:r>
              <a:rPr lang="en-US" sz="5300" b="1" dirty="0" smtClean="0"/>
              <a:t>Access, Importance, and the Future</a:t>
            </a:r>
            <a:endParaRPr lang="en-US" sz="5300" b="1" dirty="0"/>
          </a:p>
        </p:txBody>
      </p:sp>
      <p:sp>
        <p:nvSpPr>
          <p:cNvPr id="3" name="Subtitle 2"/>
          <p:cNvSpPr>
            <a:spLocks noGrp="1"/>
          </p:cNvSpPr>
          <p:nvPr>
            <p:ph type="subTitle" idx="1"/>
          </p:nvPr>
        </p:nvSpPr>
        <p:spPr>
          <a:xfrm>
            <a:off x="418907" y="4206241"/>
            <a:ext cx="8305800" cy="1490246"/>
          </a:xfrm>
        </p:spPr>
        <p:txBody>
          <a:bodyPr>
            <a:normAutofit/>
          </a:bodyPr>
          <a:lstStyle/>
          <a:p>
            <a:r>
              <a:rPr lang="en-US" dirty="0" smtClean="0">
                <a:solidFill>
                  <a:schemeClr val="tx1">
                    <a:lumMod val="85000"/>
                  </a:schemeClr>
                </a:solidFill>
              </a:rPr>
              <a:t>Presented by </a:t>
            </a:r>
          </a:p>
          <a:p>
            <a:r>
              <a:rPr lang="en-US" dirty="0" smtClean="0">
                <a:solidFill>
                  <a:schemeClr val="tx1">
                    <a:lumMod val="85000"/>
                  </a:schemeClr>
                </a:solidFill>
              </a:rPr>
              <a:t>Julia Frankosky</a:t>
            </a:r>
          </a:p>
          <a:p>
            <a:r>
              <a:rPr lang="en-US" dirty="0" smtClean="0">
                <a:solidFill>
                  <a:schemeClr val="tx1">
                    <a:lumMod val="85000"/>
                  </a:schemeClr>
                </a:solidFill>
              </a:rPr>
              <a:t>Amanda </a:t>
            </a:r>
            <a:r>
              <a:rPr lang="en-US" dirty="0" err="1" smtClean="0">
                <a:solidFill>
                  <a:schemeClr val="tx1">
                    <a:lumMod val="85000"/>
                  </a:schemeClr>
                </a:solidFill>
              </a:rPr>
              <a:t>Tickner</a:t>
            </a:r>
            <a:endParaRPr lang="en-US" dirty="0" smtClean="0">
              <a:solidFill>
                <a:schemeClr val="tx1">
                  <a:lumMod val="85000"/>
                </a:schemeClr>
              </a:solidFill>
            </a:endParaRPr>
          </a:p>
          <a:p>
            <a:r>
              <a:rPr lang="en-US" dirty="0" smtClean="0">
                <a:solidFill>
                  <a:schemeClr val="tx1">
                    <a:lumMod val="85000"/>
                  </a:schemeClr>
                </a:solidFill>
              </a:rPr>
              <a:t>March 2, 2018</a:t>
            </a:r>
            <a:endParaRPr lang="en-US" dirty="0">
              <a:solidFill>
                <a:schemeClr val="tx1">
                  <a:lumMod val="85000"/>
                </a:schemeClr>
              </a:solidFill>
            </a:endParaRPr>
          </a:p>
        </p:txBody>
      </p:sp>
    </p:spTree>
    <p:extLst>
      <p:ext uri="{BB962C8B-B14F-4D97-AF65-F5344CB8AC3E}">
        <p14:creationId xmlns:p14="http://schemas.microsoft.com/office/powerpoint/2010/main" val="2967508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Census Blocks are at a neighborhood scale</a:t>
            </a:r>
          </a:p>
          <a:p>
            <a:r>
              <a:rPr lang="en-US" dirty="0" smtClean="0"/>
              <a:t>TIGER files = </a:t>
            </a:r>
            <a:r>
              <a:rPr lang="en-US" dirty="0" err="1" smtClean="0"/>
              <a:t>shapefiles</a:t>
            </a:r>
            <a:r>
              <a:rPr lang="en-US" dirty="0" smtClean="0"/>
              <a:t> of census blocks</a:t>
            </a:r>
          </a:p>
          <a:p>
            <a:r>
              <a:rPr lang="en-US" b="1" dirty="0" smtClean="0"/>
              <a:t>TIGER</a:t>
            </a:r>
            <a:r>
              <a:rPr lang="en-US" dirty="0" smtClean="0"/>
              <a:t> </a:t>
            </a:r>
            <a:r>
              <a:rPr lang="en-US" dirty="0"/>
              <a:t>= </a:t>
            </a:r>
            <a:r>
              <a:rPr lang="en-US" b="1" dirty="0"/>
              <a:t>T</a:t>
            </a:r>
            <a:r>
              <a:rPr lang="en-US" dirty="0"/>
              <a:t>opologically </a:t>
            </a:r>
            <a:r>
              <a:rPr lang="en-US" b="1" dirty="0"/>
              <a:t>I</a:t>
            </a:r>
            <a:r>
              <a:rPr lang="en-US" dirty="0"/>
              <a:t>ntegrated </a:t>
            </a:r>
            <a:r>
              <a:rPr lang="en-US" b="1" dirty="0"/>
              <a:t>G</a:t>
            </a:r>
            <a:r>
              <a:rPr lang="en-US" dirty="0"/>
              <a:t>eographic </a:t>
            </a:r>
            <a:r>
              <a:rPr lang="en-US" b="1" dirty="0"/>
              <a:t>E</a:t>
            </a:r>
            <a:r>
              <a:rPr lang="en-US" dirty="0"/>
              <a:t>ncoding and </a:t>
            </a:r>
            <a:r>
              <a:rPr lang="en-US" b="1" dirty="0" smtClean="0"/>
              <a:t>R</a:t>
            </a:r>
            <a:r>
              <a:rPr lang="en-US" dirty="0" smtClean="0"/>
              <a:t>eferencing</a:t>
            </a:r>
          </a:p>
          <a:p>
            <a:r>
              <a:rPr lang="en-US" dirty="0" smtClean="0"/>
              <a:t>Organized by FIPS (Federal Information Processing Standards) codes </a:t>
            </a:r>
          </a:p>
          <a:p>
            <a:r>
              <a:rPr lang="en-US" dirty="0" smtClean="0"/>
              <a:t>Where on the web:</a:t>
            </a:r>
          </a:p>
          <a:p>
            <a:r>
              <a:rPr lang="en-US" sz="2400" dirty="0"/>
              <a:t>https://www.census.gov/geo/maps-data/data/tiger.html</a:t>
            </a:r>
          </a:p>
        </p:txBody>
      </p:sp>
      <p:sp>
        <p:nvSpPr>
          <p:cNvPr id="3" name="Title 2"/>
          <p:cNvSpPr>
            <a:spLocks noGrp="1"/>
          </p:cNvSpPr>
          <p:nvPr>
            <p:ph type="title"/>
          </p:nvPr>
        </p:nvSpPr>
        <p:spPr/>
        <p:txBody>
          <a:bodyPr>
            <a:normAutofit/>
          </a:bodyPr>
          <a:lstStyle/>
          <a:p>
            <a:r>
              <a:rPr lang="en-US" dirty="0" smtClean="0"/>
              <a:t>The Census provides great spatial data</a:t>
            </a:r>
            <a:endParaRPr lang="en-US" dirty="0"/>
          </a:p>
        </p:txBody>
      </p:sp>
    </p:spTree>
    <p:extLst>
      <p:ext uri="{BB962C8B-B14F-4D97-AF65-F5344CB8AC3E}">
        <p14:creationId xmlns:p14="http://schemas.microsoft.com/office/powerpoint/2010/main" val="1526211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74,134 Census Tracts</a:t>
            </a:r>
          </a:p>
          <a:p>
            <a:r>
              <a:rPr lang="en-US" dirty="0" smtClean="0"/>
              <a:t>220,742 Block Groups</a:t>
            </a:r>
          </a:p>
          <a:p>
            <a:r>
              <a:rPr lang="en-US" dirty="0" smtClean="0"/>
              <a:t>11,166,336 Blocks</a:t>
            </a:r>
            <a:r>
              <a:rPr lang="en-US" dirty="0"/>
              <a:t> </a:t>
            </a:r>
            <a:r>
              <a:rPr lang="en-US" dirty="0" smtClean="0"/>
              <a:t>(545,653 were water only)</a:t>
            </a:r>
          </a:p>
          <a:p>
            <a:endParaRPr lang="en-US" dirty="0" smtClean="0"/>
          </a:p>
        </p:txBody>
      </p:sp>
      <p:sp>
        <p:nvSpPr>
          <p:cNvPr id="3" name="Title 2"/>
          <p:cNvSpPr>
            <a:spLocks noGrp="1"/>
          </p:cNvSpPr>
          <p:nvPr>
            <p:ph type="title"/>
          </p:nvPr>
        </p:nvSpPr>
        <p:spPr/>
        <p:txBody>
          <a:bodyPr/>
          <a:lstStyle/>
          <a:p>
            <a:r>
              <a:rPr lang="en-US" dirty="0" smtClean="0"/>
              <a:t>In the 2010 Census there were…</a:t>
            </a:r>
            <a:endParaRPr lang="en-US"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16575"/>
          <a:stretch/>
        </p:blipFill>
        <p:spPr>
          <a:xfrm>
            <a:off x="3336795" y="3870476"/>
            <a:ext cx="2570500" cy="2775159"/>
          </a:xfrm>
          <a:prstGeom prst="rect">
            <a:avLst/>
          </a:prstGeom>
        </p:spPr>
      </p:pic>
    </p:spTree>
    <p:extLst>
      <p:ext uri="{BB962C8B-B14F-4D97-AF65-F5344CB8AC3E}">
        <p14:creationId xmlns:p14="http://schemas.microsoft.com/office/powerpoint/2010/main" val="3598255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a:t>
            </a:r>
            <a:r>
              <a:rPr lang="en-US" dirty="0" err="1" smtClean="0"/>
              <a:t>FactFinder</a:t>
            </a:r>
            <a:endParaRPr lang="en-US" dirty="0"/>
          </a:p>
        </p:txBody>
      </p:sp>
      <p:sp>
        <p:nvSpPr>
          <p:cNvPr id="3" name="Content Placeholder 2"/>
          <p:cNvSpPr>
            <a:spLocks noGrp="1"/>
          </p:cNvSpPr>
          <p:nvPr>
            <p:ph idx="1"/>
          </p:nvPr>
        </p:nvSpPr>
        <p:spPr/>
        <p:txBody>
          <a:bodyPr>
            <a:normAutofit/>
          </a:bodyPr>
          <a:lstStyle/>
          <a:p>
            <a:r>
              <a:rPr lang="en-US" dirty="0">
                <a:hlinkClick r:id="rId2"/>
              </a:rPr>
              <a:t>https://</a:t>
            </a:r>
            <a:r>
              <a:rPr lang="en-US" dirty="0" smtClean="0">
                <a:hlinkClick r:id="rId2"/>
              </a:rPr>
              <a:t>factfinder.census.gov</a:t>
            </a:r>
            <a:r>
              <a:rPr lang="en-US" dirty="0" smtClean="0"/>
              <a:t> </a:t>
            </a:r>
          </a:p>
          <a:p>
            <a:r>
              <a:rPr lang="en-US" dirty="0" smtClean="0"/>
              <a:t>Developed by the Census Bureau</a:t>
            </a:r>
          </a:p>
          <a:p>
            <a:r>
              <a:rPr lang="en-US" dirty="0" smtClean="0"/>
              <a:t>Freely accessible to all (so long as the government isn’t shut down)</a:t>
            </a:r>
          </a:p>
          <a:p>
            <a:r>
              <a:rPr lang="en-US" dirty="0" smtClean="0"/>
              <a:t>Does not include access to historic data, only the most recent surveys</a:t>
            </a:r>
          </a:p>
        </p:txBody>
      </p:sp>
    </p:spTree>
    <p:extLst>
      <p:ext uri="{BB962C8B-B14F-4D97-AF65-F5344CB8AC3E}">
        <p14:creationId xmlns:p14="http://schemas.microsoft.com/office/powerpoint/2010/main" val="2097530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hlinkClick r:id="rId2"/>
              </a:rPr>
              <a:t>https://www.census.gov/geo/maps-data</a:t>
            </a:r>
            <a:r>
              <a:rPr lang="en-US" dirty="0" smtClean="0">
                <a:hlinkClick r:id="rId2"/>
              </a:rPr>
              <a:t>/</a:t>
            </a:r>
            <a:endParaRPr lang="en-US" dirty="0" smtClean="0"/>
          </a:p>
          <a:p>
            <a:endParaRPr lang="en-US" dirty="0" smtClean="0"/>
          </a:p>
          <a:p>
            <a:r>
              <a:rPr lang="en-US" dirty="0" smtClean="0"/>
              <a:t>Census Data Mapper (county level only)</a:t>
            </a:r>
          </a:p>
          <a:p>
            <a:r>
              <a:rPr lang="en-US" dirty="0">
                <a:hlinkClick r:id="rId3"/>
              </a:rPr>
              <a:t>https://</a:t>
            </a:r>
            <a:r>
              <a:rPr lang="en-US" dirty="0" smtClean="0">
                <a:hlinkClick r:id="rId3"/>
              </a:rPr>
              <a:t>www.census.gov/geo/maps-data/maps/datamapper.html</a:t>
            </a:r>
            <a:endParaRPr lang="en-US" dirty="0" smtClean="0"/>
          </a:p>
          <a:p>
            <a:endParaRPr lang="en-US" dirty="0" smtClean="0"/>
          </a:p>
          <a:p>
            <a:r>
              <a:rPr lang="en-US" dirty="0" smtClean="0"/>
              <a:t>American Fact Finder (only 2000 and 2010)</a:t>
            </a:r>
          </a:p>
          <a:p>
            <a:r>
              <a:rPr lang="en-US" dirty="0"/>
              <a:t>https://factfinder.census.gov/faces/nav/jsf/pages/index.xhtml</a:t>
            </a:r>
          </a:p>
          <a:p>
            <a:endParaRPr lang="en-US" dirty="0"/>
          </a:p>
        </p:txBody>
      </p:sp>
      <p:sp>
        <p:nvSpPr>
          <p:cNvPr id="3" name="Title 2"/>
          <p:cNvSpPr>
            <a:spLocks noGrp="1"/>
          </p:cNvSpPr>
          <p:nvPr>
            <p:ph type="title"/>
          </p:nvPr>
        </p:nvSpPr>
        <p:spPr/>
        <p:txBody>
          <a:bodyPr/>
          <a:lstStyle/>
          <a:p>
            <a:r>
              <a:rPr lang="en-US" dirty="0" smtClean="0"/>
              <a:t>Mapping the Census</a:t>
            </a:r>
            <a:endParaRPr lang="en-US" dirty="0"/>
          </a:p>
        </p:txBody>
      </p:sp>
    </p:spTree>
    <p:extLst>
      <p:ext uri="{BB962C8B-B14F-4D97-AF65-F5344CB8AC3E}">
        <p14:creationId xmlns:p14="http://schemas.microsoft.com/office/powerpoint/2010/main" val="479015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included</a:t>
            </a:r>
            <a:endParaRPr lang="en-US" dirty="0"/>
          </a:p>
        </p:txBody>
      </p:sp>
      <p:sp>
        <p:nvSpPr>
          <p:cNvPr id="3" name="Content Placeholder 2"/>
          <p:cNvSpPr>
            <a:spLocks noGrp="1"/>
          </p:cNvSpPr>
          <p:nvPr>
            <p:ph idx="1"/>
          </p:nvPr>
        </p:nvSpPr>
        <p:spPr>
          <a:xfrm>
            <a:off x="1028700" y="2029968"/>
            <a:ext cx="7200900" cy="3435096"/>
          </a:xfrm>
        </p:spPr>
        <p:txBody>
          <a:bodyPr numCol="2">
            <a:normAutofit/>
          </a:bodyPr>
          <a:lstStyle/>
          <a:p>
            <a:r>
              <a:rPr lang="en-US" dirty="0"/>
              <a:t>American Community Survey</a:t>
            </a:r>
          </a:p>
          <a:p>
            <a:r>
              <a:rPr lang="en-US" dirty="0"/>
              <a:t>American Housing Survey</a:t>
            </a:r>
          </a:p>
          <a:p>
            <a:r>
              <a:rPr lang="en-US" dirty="0"/>
              <a:t>Annual Economic Surveys</a:t>
            </a:r>
          </a:p>
          <a:p>
            <a:r>
              <a:rPr lang="en-US" dirty="0"/>
              <a:t>Annual Surveys of Governments</a:t>
            </a:r>
          </a:p>
          <a:p>
            <a:r>
              <a:rPr lang="en-US" dirty="0"/>
              <a:t>Census of Governments </a:t>
            </a:r>
          </a:p>
          <a:p>
            <a:r>
              <a:rPr lang="en-US" dirty="0"/>
              <a:t>Decennial Census (2000 &amp; 2010 only)</a:t>
            </a:r>
          </a:p>
          <a:p>
            <a:r>
              <a:rPr lang="en-US" dirty="0"/>
              <a:t>Economic Census</a:t>
            </a:r>
          </a:p>
          <a:p>
            <a:r>
              <a:rPr lang="en-US" dirty="0"/>
              <a:t>Equal Employment Opportunity (EEO) Tabulation</a:t>
            </a:r>
          </a:p>
          <a:p>
            <a:r>
              <a:rPr lang="en-US" dirty="0"/>
              <a:t>Population Estimates Program</a:t>
            </a:r>
          </a:p>
          <a:p>
            <a:r>
              <a:rPr lang="en-US" dirty="0"/>
              <a:t>Puerto Rico Community Survey</a:t>
            </a:r>
          </a:p>
          <a:p>
            <a:endParaRPr lang="en-US" dirty="0"/>
          </a:p>
        </p:txBody>
      </p:sp>
    </p:spTree>
    <p:extLst>
      <p:ext uri="{BB962C8B-B14F-4D97-AF65-F5344CB8AC3E}">
        <p14:creationId xmlns:p14="http://schemas.microsoft.com/office/powerpoint/2010/main" val="1354372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iPums</a:t>
            </a:r>
            <a:endParaRPr lang="en-US" dirty="0"/>
          </a:p>
        </p:txBody>
      </p:sp>
      <p:sp>
        <p:nvSpPr>
          <p:cNvPr id="3" name="Content Placeholder 2"/>
          <p:cNvSpPr>
            <a:spLocks noGrp="1"/>
          </p:cNvSpPr>
          <p:nvPr>
            <p:ph idx="1"/>
          </p:nvPr>
        </p:nvSpPr>
        <p:spPr>
          <a:xfrm>
            <a:off x="1028700" y="1719072"/>
            <a:ext cx="7200900" cy="4148328"/>
          </a:xfrm>
        </p:spPr>
        <p:txBody>
          <a:bodyPr/>
          <a:lstStyle/>
          <a:p>
            <a:r>
              <a:rPr lang="en-US" dirty="0">
                <a:hlinkClick r:id="rId2"/>
              </a:rPr>
              <a:t>https://</a:t>
            </a:r>
            <a:r>
              <a:rPr lang="en-US" dirty="0" smtClean="0">
                <a:hlinkClick r:id="rId2"/>
              </a:rPr>
              <a:t>www.ipums.org</a:t>
            </a:r>
            <a:endParaRPr lang="en-US" dirty="0" smtClean="0"/>
          </a:p>
          <a:p>
            <a:r>
              <a:rPr lang="en-US" dirty="0" smtClean="0"/>
              <a:t>Part of the </a:t>
            </a:r>
            <a:r>
              <a:rPr lang="en-US" dirty="0"/>
              <a:t> Minnesota Population Center at the University of Minnesota</a:t>
            </a:r>
            <a:endParaRPr lang="en-US" dirty="0" smtClean="0"/>
          </a:p>
          <a:p>
            <a:r>
              <a:rPr lang="en-US" dirty="0"/>
              <a:t>P</a:t>
            </a:r>
            <a:r>
              <a:rPr lang="en-US" dirty="0" smtClean="0"/>
              <a:t>rovides </a:t>
            </a:r>
            <a:r>
              <a:rPr lang="en-US" dirty="0"/>
              <a:t>census and survey data from around the world integrated across time and </a:t>
            </a:r>
            <a:r>
              <a:rPr lang="en-US" dirty="0" smtClean="0"/>
              <a:t>space</a:t>
            </a:r>
          </a:p>
          <a:p>
            <a:r>
              <a:rPr lang="en-US" dirty="0" smtClean="0"/>
              <a:t>IPUMS </a:t>
            </a:r>
            <a:r>
              <a:rPr lang="en-US" dirty="0"/>
              <a:t>integration and documentation makes it easy to study change, conduct comparative research, merge information across data types, and analyze individuals within family and community </a:t>
            </a:r>
            <a:r>
              <a:rPr lang="en-US" dirty="0" smtClean="0"/>
              <a:t>context</a:t>
            </a:r>
          </a:p>
          <a:p>
            <a:r>
              <a:rPr lang="en-US" dirty="0" smtClean="0"/>
              <a:t>Data </a:t>
            </a:r>
            <a:r>
              <a:rPr lang="en-US" dirty="0"/>
              <a:t>and services available free of </a:t>
            </a:r>
            <a:r>
              <a:rPr lang="en-US" dirty="0" smtClean="0"/>
              <a:t>charge</a:t>
            </a:r>
            <a:endParaRPr lang="en-US" dirty="0"/>
          </a:p>
        </p:txBody>
      </p:sp>
    </p:spTree>
    <p:extLst>
      <p:ext uri="{BB962C8B-B14F-4D97-AF65-F5344CB8AC3E}">
        <p14:creationId xmlns:p14="http://schemas.microsoft.com/office/powerpoint/2010/main" val="270496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7582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Explorer</a:t>
            </a:r>
            <a:endParaRPr lang="en-US" dirty="0"/>
          </a:p>
        </p:txBody>
      </p:sp>
      <p:sp>
        <p:nvSpPr>
          <p:cNvPr id="3" name="Content Placeholder 2"/>
          <p:cNvSpPr>
            <a:spLocks noGrp="1"/>
          </p:cNvSpPr>
          <p:nvPr>
            <p:ph idx="1"/>
          </p:nvPr>
        </p:nvSpPr>
        <p:spPr/>
        <p:txBody>
          <a:bodyPr/>
          <a:lstStyle/>
          <a:p>
            <a:r>
              <a:rPr lang="en-US" dirty="0">
                <a:hlinkClick r:id="rId2"/>
              </a:rPr>
              <a:t>http://ezproxy.msu.edu/login?url=http://</a:t>
            </a:r>
            <a:r>
              <a:rPr lang="en-US" dirty="0" smtClean="0">
                <a:hlinkClick r:id="rId2"/>
              </a:rPr>
              <a:t>www.socialexplorer.com</a:t>
            </a:r>
            <a:endParaRPr lang="en-US" dirty="0" smtClean="0"/>
          </a:p>
          <a:p>
            <a:r>
              <a:rPr lang="en-US" dirty="0" smtClean="0"/>
              <a:t>Subscription provided by the MSU Libraries</a:t>
            </a:r>
          </a:p>
          <a:p>
            <a:r>
              <a:rPr lang="en-US" dirty="0"/>
              <a:t>Create maps and reports from selected census statistics. 1790 to 1930: County, state and national data. 1940-2000: Census tract, county, state and national data. 2006- : </a:t>
            </a:r>
            <a:r>
              <a:rPr lang="en-US" dirty="0" smtClean="0"/>
              <a:t>ACS </a:t>
            </a:r>
          </a:p>
          <a:p>
            <a:r>
              <a:rPr lang="en-US" dirty="0" smtClean="0"/>
              <a:t>Generate </a:t>
            </a:r>
            <a:r>
              <a:rPr lang="en-US" dirty="0"/>
              <a:t>thematic maps for census tracts.</a:t>
            </a:r>
          </a:p>
        </p:txBody>
      </p:sp>
    </p:spTree>
    <p:extLst>
      <p:ext uri="{BB962C8B-B14F-4D97-AF65-F5344CB8AC3E}">
        <p14:creationId xmlns:p14="http://schemas.microsoft.com/office/powerpoint/2010/main" val="1909857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721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101" y="0"/>
            <a:ext cx="3771900" cy="6858000"/>
          </a:xfrm>
          <a:prstGeom prst="rect">
            <a:avLst/>
          </a:prstGeom>
        </p:spPr>
      </p:pic>
    </p:spTree>
    <p:extLst>
      <p:ext uri="{BB962C8B-B14F-4D97-AF65-F5344CB8AC3E}">
        <p14:creationId xmlns:p14="http://schemas.microsoft.com/office/powerpoint/2010/main" val="1163568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SimplyAnalytics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libguides.lib.msu.edu/c.php?g=210008</a:t>
            </a:r>
            <a:endParaRPr lang="en-US" dirty="0" smtClean="0"/>
          </a:p>
          <a:p>
            <a:r>
              <a:rPr lang="en-US" dirty="0"/>
              <a:t>Subscription provided by the MSU Libraries</a:t>
            </a:r>
          </a:p>
          <a:p>
            <a:r>
              <a:rPr lang="en-US" dirty="0" smtClean="0"/>
              <a:t>Must create a free account</a:t>
            </a:r>
          </a:p>
          <a:p>
            <a:r>
              <a:rPr lang="en-US" dirty="0" smtClean="0"/>
              <a:t>Access limited to 5 users at a time</a:t>
            </a:r>
          </a:p>
          <a:p>
            <a:r>
              <a:rPr lang="en-US" dirty="0"/>
              <a:t>Create professional quality thematic maps using 100,000+ data </a:t>
            </a:r>
            <a:r>
              <a:rPr lang="en-US" dirty="0" smtClean="0"/>
              <a:t>variables </a:t>
            </a:r>
          </a:p>
          <a:p>
            <a:r>
              <a:rPr lang="en-US" dirty="0" smtClean="0"/>
              <a:t>View </a:t>
            </a:r>
            <a:r>
              <a:rPr lang="en-US" dirty="0"/>
              <a:t>data by state, congressional district, city, county, ZIP Code, census tract, or block </a:t>
            </a:r>
            <a:r>
              <a:rPr lang="en-US" dirty="0" smtClean="0"/>
              <a:t>group</a:t>
            </a:r>
          </a:p>
          <a:p>
            <a:endParaRPr lang="en-US" dirty="0" smtClean="0"/>
          </a:p>
          <a:p>
            <a:endParaRPr lang="en-US" dirty="0"/>
          </a:p>
        </p:txBody>
      </p:sp>
    </p:spTree>
    <p:extLst>
      <p:ext uri="{BB962C8B-B14F-4D97-AF65-F5344CB8AC3E}">
        <p14:creationId xmlns:p14="http://schemas.microsoft.com/office/powerpoint/2010/main" val="153123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A Walk Through Time</a:t>
            </a:r>
            <a:endParaRPr lang="en-US" b="1" dirty="0"/>
          </a:p>
        </p:txBody>
      </p:sp>
      <p:pic>
        <p:nvPicPr>
          <p:cNvPr id="4" name="Content Placeholder 3" descr="Screen Shot 2017-04-14 at 3.32.15 PM.png"/>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59882" y="1938528"/>
            <a:ext cx="9084118" cy="3650756"/>
          </a:xfrm>
        </p:spPr>
      </p:pic>
    </p:spTree>
    <p:extLst>
      <p:ext uri="{BB962C8B-B14F-4D97-AF65-F5344CB8AC3E}">
        <p14:creationId xmlns:p14="http://schemas.microsoft.com/office/powerpoint/2010/main" val="1053337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68" y="1770514"/>
            <a:ext cx="3608079" cy="41729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383" y="1770514"/>
            <a:ext cx="3856281" cy="4172980"/>
          </a:xfrm>
          <a:prstGeom prst="rect">
            <a:avLst/>
          </a:prstGeom>
        </p:spPr>
      </p:pic>
      <p:sp>
        <p:nvSpPr>
          <p:cNvPr id="5" name="TextBox 4"/>
          <p:cNvSpPr txBox="1"/>
          <p:nvPr/>
        </p:nvSpPr>
        <p:spPr>
          <a:xfrm>
            <a:off x="694944" y="548640"/>
            <a:ext cx="8247888" cy="646331"/>
          </a:xfrm>
          <a:prstGeom prst="rect">
            <a:avLst/>
          </a:prstGeom>
          <a:noFill/>
        </p:spPr>
        <p:txBody>
          <a:bodyPr wrap="square" rtlCol="0">
            <a:spAutoFit/>
          </a:bodyPr>
          <a:lstStyle/>
          <a:p>
            <a:pPr algn="ctr"/>
            <a:r>
              <a:rPr lang="en-US" sz="3600" dirty="0" smtClean="0"/>
              <a:t>Data Sources</a:t>
            </a:r>
            <a:endParaRPr lang="en-US" sz="3600" dirty="0"/>
          </a:p>
        </p:txBody>
      </p:sp>
    </p:spTree>
    <p:extLst>
      <p:ext uri="{BB962C8B-B14F-4D97-AF65-F5344CB8AC3E}">
        <p14:creationId xmlns:p14="http://schemas.microsoft.com/office/powerpoint/2010/main" val="525106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PolicyMap</a:t>
            </a:r>
            <a:endParaRPr lang="en-US" dirty="0"/>
          </a:p>
        </p:txBody>
      </p:sp>
      <p:sp>
        <p:nvSpPr>
          <p:cNvPr id="3" name="Content Placeholder 2"/>
          <p:cNvSpPr>
            <a:spLocks noGrp="1"/>
          </p:cNvSpPr>
          <p:nvPr>
            <p:ph idx="1"/>
          </p:nvPr>
        </p:nvSpPr>
        <p:spPr>
          <a:xfrm>
            <a:off x="640080" y="1426464"/>
            <a:ext cx="8375904" cy="5230368"/>
          </a:xfrm>
        </p:spPr>
        <p:txBody>
          <a:bodyPr>
            <a:normAutofit fontScale="92500" lnSpcReduction="10000"/>
          </a:bodyPr>
          <a:lstStyle/>
          <a:p>
            <a:r>
              <a:rPr lang="en-US" dirty="0">
                <a:hlinkClick r:id="rId2"/>
              </a:rPr>
              <a:t>http://ezproxy.msu.edu/login?url=http://</a:t>
            </a:r>
            <a:r>
              <a:rPr lang="en-US" dirty="0" smtClean="0">
                <a:hlinkClick r:id="rId2"/>
              </a:rPr>
              <a:t>msu.policymap.com/maps</a:t>
            </a:r>
            <a:endParaRPr lang="en-US" dirty="0" smtClean="0"/>
          </a:p>
          <a:p>
            <a:r>
              <a:rPr lang="en-US" dirty="0"/>
              <a:t>Subscription provided by the MSU Libraries</a:t>
            </a:r>
          </a:p>
          <a:p>
            <a:r>
              <a:rPr lang="en-US" dirty="0"/>
              <a:t>D</a:t>
            </a:r>
            <a:r>
              <a:rPr lang="en-US" dirty="0" smtClean="0"/>
              <a:t>ata </a:t>
            </a:r>
            <a:r>
              <a:rPr lang="en-US" dirty="0"/>
              <a:t>and mapping application that gives access to over 15,000 indicators related to housing, crime, mortgages, health, jobs, demographics and education. </a:t>
            </a:r>
            <a:endParaRPr lang="en-US" dirty="0" smtClean="0"/>
          </a:p>
          <a:p>
            <a:r>
              <a:rPr lang="en-US" dirty="0" smtClean="0"/>
              <a:t>Data </a:t>
            </a:r>
            <a:r>
              <a:rPr lang="en-US" dirty="0"/>
              <a:t>are available at all common geographies (address, block group, census tract, zip code, county, city, state, MSA) as well as unique geographies like school districts and political boundaries. </a:t>
            </a:r>
            <a:endParaRPr lang="en-US" dirty="0" smtClean="0"/>
          </a:p>
          <a:p>
            <a:r>
              <a:rPr lang="en-US" dirty="0" smtClean="0"/>
              <a:t>Data </a:t>
            </a:r>
            <a:r>
              <a:rPr lang="en-US" dirty="0"/>
              <a:t>come from both public and proprietary </a:t>
            </a:r>
            <a:r>
              <a:rPr lang="en-US" dirty="0" smtClean="0"/>
              <a:t>sources and many </a:t>
            </a:r>
            <a:r>
              <a:rPr lang="en-US" dirty="0"/>
              <a:t>of the public files are available for </a:t>
            </a:r>
            <a:r>
              <a:rPr lang="en-US" dirty="0" smtClean="0"/>
              <a:t>download</a:t>
            </a:r>
          </a:p>
          <a:p>
            <a:r>
              <a:rPr lang="en-US" dirty="0"/>
              <a:t>A</a:t>
            </a:r>
            <a:r>
              <a:rPr lang="en-US" dirty="0" smtClean="0"/>
              <a:t>ccess </a:t>
            </a:r>
            <a:r>
              <a:rPr lang="en-US" dirty="0"/>
              <a:t>all data in interactive maps, tables, charts, reports and through a unique analytic tool</a:t>
            </a:r>
            <a:r>
              <a:rPr lang="en-US" dirty="0" smtClean="0"/>
              <a:t>.</a:t>
            </a:r>
          </a:p>
          <a:p>
            <a:r>
              <a:rPr lang="en-US" dirty="0" smtClean="0"/>
              <a:t> </a:t>
            </a:r>
            <a:r>
              <a:rPr lang="en-US" dirty="0"/>
              <a:t>You may also upload your own address level data and share your data and interactive maps with others</a:t>
            </a:r>
            <a:r>
              <a:rPr lang="en-US" dirty="0" smtClean="0"/>
              <a:t>.</a:t>
            </a:r>
          </a:p>
          <a:p>
            <a:r>
              <a:rPr lang="en-US" dirty="0" smtClean="0"/>
              <a:t>Includes </a:t>
            </a:r>
            <a:r>
              <a:rPr lang="en-US" dirty="0"/>
              <a:t>plumbing and kitchen data from 2011-2015 US Census Annual Community Survey.</a:t>
            </a:r>
          </a:p>
        </p:txBody>
      </p:sp>
    </p:spTree>
    <p:extLst>
      <p:ext uri="{BB962C8B-B14F-4D97-AF65-F5344CB8AC3E}">
        <p14:creationId xmlns:p14="http://schemas.microsoft.com/office/powerpoint/2010/main" val="1320207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7176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1860 Census Questions</a:t>
            </a:r>
            <a:endParaRPr lang="en-US" b="1" dirty="0"/>
          </a:p>
        </p:txBody>
      </p:sp>
      <p:sp>
        <p:nvSpPr>
          <p:cNvPr id="2" name="Content Placeholder 1"/>
          <p:cNvSpPr>
            <a:spLocks noGrp="1"/>
          </p:cNvSpPr>
          <p:nvPr>
            <p:ph idx="1"/>
          </p:nvPr>
        </p:nvSpPr>
        <p:spPr>
          <a:xfrm>
            <a:off x="1028700" y="1536192"/>
            <a:ext cx="7822692" cy="4846320"/>
          </a:xfrm>
        </p:spPr>
        <p:txBody>
          <a:bodyPr numCol="2">
            <a:normAutofit fontScale="62500" lnSpcReduction="20000"/>
          </a:bodyPr>
          <a:lstStyle/>
          <a:p>
            <a:pPr>
              <a:lnSpc>
                <a:spcPct val="110000"/>
              </a:lnSpc>
            </a:pPr>
            <a:r>
              <a:rPr lang="en-US" sz="2900" dirty="0"/>
              <a:t>Number of dwelling </a:t>
            </a:r>
            <a:r>
              <a:rPr lang="en-US" sz="2900" dirty="0" smtClean="0"/>
              <a:t>in </a:t>
            </a:r>
            <a:r>
              <a:rPr lang="en-US" sz="2900" dirty="0"/>
              <a:t>order of visitation by the enumerator</a:t>
            </a:r>
          </a:p>
          <a:p>
            <a:pPr>
              <a:lnSpc>
                <a:spcPct val="110000"/>
              </a:lnSpc>
            </a:pPr>
            <a:r>
              <a:rPr lang="en-US" sz="2900" dirty="0"/>
              <a:t>Number of family in order of visitation by the enumerator</a:t>
            </a:r>
          </a:p>
          <a:p>
            <a:pPr>
              <a:lnSpc>
                <a:spcPct val="110000"/>
              </a:lnSpc>
            </a:pPr>
            <a:r>
              <a:rPr lang="en-US" sz="2900" dirty="0"/>
              <a:t>Name</a:t>
            </a:r>
          </a:p>
          <a:p>
            <a:pPr>
              <a:lnSpc>
                <a:spcPct val="110000"/>
              </a:lnSpc>
            </a:pPr>
            <a:r>
              <a:rPr lang="en-US" sz="2900" dirty="0"/>
              <a:t>Age</a:t>
            </a:r>
          </a:p>
          <a:p>
            <a:pPr>
              <a:lnSpc>
                <a:spcPct val="110000"/>
              </a:lnSpc>
            </a:pPr>
            <a:r>
              <a:rPr lang="en-US" sz="2900" dirty="0"/>
              <a:t>Sex</a:t>
            </a:r>
          </a:p>
          <a:p>
            <a:pPr>
              <a:lnSpc>
                <a:spcPct val="110000"/>
              </a:lnSpc>
            </a:pPr>
            <a:r>
              <a:rPr lang="en-US" sz="2900" dirty="0"/>
              <a:t>Color</a:t>
            </a:r>
          </a:p>
          <a:p>
            <a:pPr marL="365760" lvl="1" indent="0">
              <a:lnSpc>
                <a:spcPct val="110000"/>
              </a:lnSpc>
              <a:buNone/>
            </a:pPr>
            <a:r>
              <a:rPr lang="en-US" sz="2900" dirty="0" smtClean="0"/>
              <a:t>Enumerators </a:t>
            </a:r>
            <a:r>
              <a:rPr lang="en-US" sz="2900" dirty="0"/>
              <a:t>could mark "W" for Whites, "B" for Blacks, or "M" for Mulattos.</a:t>
            </a:r>
          </a:p>
          <a:p>
            <a:pPr>
              <a:lnSpc>
                <a:spcPct val="110000"/>
              </a:lnSpc>
            </a:pPr>
            <a:r>
              <a:rPr lang="en-US" sz="2900" dirty="0"/>
              <a:t>Profession, Occupation, or Trade of each person, male and female, over 15 years of age</a:t>
            </a:r>
          </a:p>
          <a:p>
            <a:pPr>
              <a:lnSpc>
                <a:spcPct val="110000"/>
              </a:lnSpc>
            </a:pPr>
            <a:r>
              <a:rPr lang="en-US" sz="2900" dirty="0"/>
              <a:t>Value of person's real estate</a:t>
            </a:r>
          </a:p>
          <a:p>
            <a:pPr>
              <a:lnSpc>
                <a:spcPct val="110000"/>
              </a:lnSpc>
            </a:pPr>
            <a:r>
              <a:rPr lang="en-US" sz="2900" dirty="0"/>
              <a:t>Value of person's personal estate</a:t>
            </a:r>
          </a:p>
          <a:p>
            <a:pPr>
              <a:lnSpc>
                <a:spcPct val="110000"/>
              </a:lnSpc>
            </a:pPr>
            <a:r>
              <a:rPr lang="en-US" sz="2900" dirty="0"/>
              <a:t>Place of </a:t>
            </a:r>
            <a:r>
              <a:rPr lang="en-US" sz="2900" dirty="0" smtClean="0"/>
              <a:t>birth</a:t>
            </a:r>
          </a:p>
          <a:p>
            <a:pPr>
              <a:lnSpc>
                <a:spcPct val="110000"/>
              </a:lnSpc>
            </a:pPr>
            <a:r>
              <a:rPr lang="en-US" sz="2900" dirty="0" smtClean="0"/>
              <a:t>Enumerator </a:t>
            </a:r>
            <a:r>
              <a:rPr lang="en-US" sz="2900" dirty="0"/>
              <a:t>could list the state, territory, or country of the person's birth</a:t>
            </a:r>
          </a:p>
          <a:p>
            <a:pPr>
              <a:lnSpc>
                <a:spcPct val="110000"/>
              </a:lnSpc>
            </a:pPr>
            <a:r>
              <a:rPr lang="en-US" sz="2900" dirty="0"/>
              <a:t>Was the person was married within the last year?</a:t>
            </a:r>
          </a:p>
          <a:p>
            <a:pPr>
              <a:lnSpc>
                <a:spcPct val="110000"/>
              </a:lnSpc>
            </a:pPr>
            <a:r>
              <a:rPr lang="en-US" sz="2900" dirty="0"/>
              <a:t>Did the person attend school within the last year?</a:t>
            </a:r>
          </a:p>
          <a:p>
            <a:pPr>
              <a:lnSpc>
                <a:spcPct val="110000"/>
              </a:lnSpc>
            </a:pPr>
            <a:r>
              <a:rPr lang="en-US" sz="2900" dirty="0"/>
              <a:t>If the person was over 20 years of age, could he not read or write?</a:t>
            </a:r>
          </a:p>
          <a:p>
            <a:pPr>
              <a:lnSpc>
                <a:spcPct val="110000"/>
              </a:lnSpc>
            </a:pPr>
            <a:r>
              <a:rPr lang="en-US" sz="2900" dirty="0"/>
              <a:t>Was the person deaf and dumb, blind, idiotic, pauper, or convict?</a:t>
            </a:r>
          </a:p>
        </p:txBody>
      </p:sp>
    </p:spTree>
    <p:extLst>
      <p:ext uri="{BB962C8B-B14F-4D97-AF65-F5344CB8AC3E}">
        <p14:creationId xmlns:p14="http://schemas.microsoft.com/office/powerpoint/2010/main" val="801989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Census Questions</a:t>
            </a:r>
            <a:endParaRPr lang="en-US" dirty="0"/>
          </a:p>
        </p:txBody>
      </p:sp>
      <p:sp>
        <p:nvSpPr>
          <p:cNvPr id="3" name="Content Placeholder 2"/>
          <p:cNvSpPr>
            <a:spLocks noGrp="1"/>
          </p:cNvSpPr>
          <p:nvPr>
            <p:ph idx="1"/>
          </p:nvPr>
        </p:nvSpPr>
        <p:spPr>
          <a:xfrm>
            <a:off x="900684" y="1737360"/>
            <a:ext cx="8060436" cy="4901184"/>
          </a:xfrm>
        </p:spPr>
        <p:txBody>
          <a:bodyPr>
            <a:normAutofit lnSpcReduction="10000"/>
          </a:bodyPr>
          <a:lstStyle/>
          <a:p>
            <a:r>
              <a:rPr lang="en-US" sz="2400" dirty="0" smtClean="0"/>
              <a:t>Number of household residents</a:t>
            </a:r>
          </a:p>
          <a:p>
            <a:r>
              <a:rPr lang="en-US" sz="2400" dirty="0" smtClean="0"/>
              <a:t>Did anyone else live here during the year not included in first count</a:t>
            </a:r>
          </a:p>
          <a:p>
            <a:r>
              <a:rPr lang="en-US" sz="2400" dirty="0" smtClean="0"/>
              <a:t>Rent, mortgage, or own the house outright</a:t>
            </a:r>
          </a:p>
          <a:p>
            <a:r>
              <a:rPr lang="en-US" sz="2400" dirty="0" smtClean="0"/>
              <a:t>Telephone number</a:t>
            </a:r>
          </a:p>
          <a:p>
            <a:r>
              <a:rPr lang="en-US" sz="2400" dirty="0" smtClean="0"/>
              <a:t>For each person in the house:</a:t>
            </a:r>
          </a:p>
          <a:p>
            <a:pPr lvl="3"/>
            <a:r>
              <a:rPr lang="en-US" sz="2400" dirty="0" smtClean="0"/>
              <a:t>Sex</a:t>
            </a:r>
          </a:p>
          <a:p>
            <a:pPr lvl="1"/>
            <a:r>
              <a:rPr lang="en-US" sz="2400" dirty="0" smtClean="0"/>
              <a:t>Age and date of birth</a:t>
            </a:r>
          </a:p>
          <a:p>
            <a:pPr lvl="1"/>
            <a:r>
              <a:rPr lang="en-US" sz="2400" dirty="0" smtClean="0"/>
              <a:t>Hispanic or Spanish origin</a:t>
            </a:r>
          </a:p>
          <a:p>
            <a:pPr lvl="1"/>
            <a:r>
              <a:rPr lang="en-US" sz="2400" dirty="0" smtClean="0"/>
              <a:t>Race</a:t>
            </a:r>
          </a:p>
          <a:p>
            <a:pPr lvl="1"/>
            <a:r>
              <a:rPr lang="en-US" sz="2400" dirty="0" smtClean="0"/>
              <a:t>Do they live anywhere else</a:t>
            </a:r>
          </a:p>
          <a:p>
            <a:pPr lvl="1"/>
            <a:endParaRPr lang="en-US" dirty="0" smtClean="0"/>
          </a:p>
          <a:p>
            <a:endParaRPr lang="en-US" dirty="0"/>
          </a:p>
        </p:txBody>
      </p:sp>
    </p:spTree>
    <p:extLst>
      <p:ext uri="{BB962C8B-B14F-4D97-AF65-F5344CB8AC3E}">
        <p14:creationId xmlns:p14="http://schemas.microsoft.com/office/powerpoint/2010/main" val="1159559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American Community Survey (ACS)</a:t>
            </a:r>
            <a:endParaRPr lang="en-US" b="1" dirty="0"/>
          </a:p>
        </p:txBody>
      </p:sp>
      <p:pic>
        <p:nvPicPr>
          <p:cNvPr id="4" name="Content Placeholder 3" descr="Screen Shot 2017-04-14 at 4.17.48 PM.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0221" y="2286000"/>
            <a:ext cx="5937857" cy="3581400"/>
          </a:xfrm>
        </p:spPr>
      </p:pic>
    </p:spTree>
    <p:extLst>
      <p:ext uri="{BB962C8B-B14F-4D97-AF65-F5344CB8AC3E}">
        <p14:creationId xmlns:p14="http://schemas.microsoft.com/office/powerpoint/2010/main" val="2176630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Census 2020</a:t>
            </a:r>
            <a:endParaRPr lang="en-US" dirty="0"/>
          </a:p>
        </p:txBody>
      </p:sp>
      <p:sp>
        <p:nvSpPr>
          <p:cNvPr id="3" name="Content Placeholder 2"/>
          <p:cNvSpPr>
            <a:spLocks noGrp="1"/>
          </p:cNvSpPr>
          <p:nvPr>
            <p:ph idx="1"/>
          </p:nvPr>
        </p:nvSpPr>
        <p:spPr/>
        <p:txBody>
          <a:bodyPr/>
          <a:lstStyle/>
          <a:p>
            <a:r>
              <a:rPr lang="en-US" dirty="0"/>
              <a:t>O</a:t>
            </a:r>
            <a:r>
              <a:rPr lang="en-US" dirty="0" smtClean="0"/>
              <a:t>perational </a:t>
            </a:r>
            <a:r>
              <a:rPr lang="en-US" dirty="0"/>
              <a:t>plan and will provide the planned 2020 Census questionnaire wording to Congress by March 31, 2018</a:t>
            </a:r>
            <a:endParaRPr lang="en-US" dirty="0" smtClean="0"/>
          </a:p>
          <a:p>
            <a:r>
              <a:rPr lang="en-US" dirty="0"/>
              <a:t>T</a:t>
            </a:r>
            <a:r>
              <a:rPr lang="en-US" dirty="0" smtClean="0"/>
              <a:t>wo-question </a:t>
            </a:r>
            <a:r>
              <a:rPr lang="en-US" dirty="0"/>
              <a:t>format for capturing race and </a:t>
            </a:r>
            <a:r>
              <a:rPr lang="en-US" dirty="0" smtClean="0"/>
              <a:t>ethnicity</a:t>
            </a:r>
          </a:p>
          <a:p>
            <a:r>
              <a:rPr lang="en-US" dirty="0" smtClean="0"/>
              <a:t>DOJ requested adding a question about citizenship</a:t>
            </a:r>
            <a:endParaRPr lang="en-US" dirty="0"/>
          </a:p>
        </p:txBody>
      </p:sp>
    </p:spTree>
    <p:extLst>
      <p:ext uri="{BB962C8B-B14F-4D97-AF65-F5344CB8AC3E}">
        <p14:creationId xmlns:p14="http://schemas.microsoft.com/office/powerpoint/2010/main" val="139301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Current Issues</a:t>
            </a:r>
            <a:endParaRPr lang="en-US" b="1" dirty="0"/>
          </a:p>
        </p:txBody>
      </p:sp>
      <p:sp>
        <p:nvSpPr>
          <p:cNvPr id="3" name="Content Placeholder 2"/>
          <p:cNvSpPr>
            <a:spLocks noGrp="1"/>
          </p:cNvSpPr>
          <p:nvPr>
            <p:ph idx="1"/>
          </p:nvPr>
        </p:nvSpPr>
        <p:spPr>
          <a:xfrm>
            <a:off x="1028700" y="1481328"/>
            <a:ext cx="7200900" cy="4386072"/>
          </a:xfrm>
        </p:spPr>
        <p:txBody>
          <a:bodyPr>
            <a:noAutofit/>
          </a:bodyPr>
          <a:lstStyle/>
          <a:p>
            <a:r>
              <a:rPr lang="en-US" sz="2800" dirty="0"/>
              <a:t>A citizenship question on the Census may be bad for your health</a:t>
            </a:r>
          </a:p>
          <a:p>
            <a:pPr lvl="1"/>
            <a:r>
              <a:rPr lang="en-US" sz="2800" dirty="0">
                <a:hlinkClick r:id="rId3"/>
              </a:rPr>
              <a:t>https://www.nytimes.com/2018/02/14/us/politics/citizenship-question-census-public-health.html</a:t>
            </a:r>
            <a:r>
              <a:rPr lang="en-US" sz="2800" dirty="0"/>
              <a:t> </a:t>
            </a:r>
            <a:endParaRPr lang="en-US" sz="2800" dirty="0" smtClean="0"/>
          </a:p>
          <a:p>
            <a:r>
              <a:rPr lang="en-US" sz="2800" dirty="0" smtClean="0"/>
              <a:t>Will the Census Bureau’s IT systems be ready for 2020?</a:t>
            </a:r>
          </a:p>
          <a:p>
            <a:pPr lvl="1"/>
            <a:r>
              <a:rPr lang="en-US" sz="2800" dirty="0">
                <a:hlinkClick r:id="rId4"/>
              </a:rPr>
              <a:t>https://</a:t>
            </a:r>
            <a:r>
              <a:rPr lang="en-US" sz="2800" dirty="0" smtClean="0">
                <a:hlinkClick r:id="rId4"/>
              </a:rPr>
              <a:t>fcw.com/articles/2018/02/21/census-cedcap-ready-2020.aspx</a:t>
            </a:r>
            <a:r>
              <a:rPr lang="en-US" sz="2800" dirty="0" smtClean="0"/>
              <a:t> </a:t>
            </a:r>
          </a:p>
          <a:p>
            <a:r>
              <a:rPr lang="en-US" sz="2800" dirty="0" smtClean="0"/>
              <a:t>Currently there is no director of the Census Bureau</a:t>
            </a:r>
          </a:p>
        </p:txBody>
      </p:sp>
    </p:spTree>
    <p:extLst>
      <p:ext uri="{BB962C8B-B14F-4D97-AF65-F5344CB8AC3E}">
        <p14:creationId xmlns:p14="http://schemas.microsoft.com/office/powerpoint/2010/main" val="2220439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Data Usage</a:t>
            </a:r>
            <a:endParaRPr lang="en-US" b="1" dirty="0"/>
          </a:p>
        </p:txBody>
      </p:sp>
      <p:sp>
        <p:nvSpPr>
          <p:cNvPr id="3" name="Content Placeholder 2"/>
          <p:cNvSpPr>
            <a:spLocks noGrp="1"/>
          </p:cNvSpPr>
          <p:nvPr>
            <p:ph idx="1"/>
          </p:nvPr>
        </p:nvSpPr>
        <p:spPr>
          <a:xfrm>
            <a:off x="1028700" y="1463040"/>
            <a:ext cx="7950708" cy="5193792"/>
          </a:xfrm>
        </p:spPr>
        <p:txBody>
          <a:bodyPr>
            <a:noAutofit/>
          </a:bodyPr>
          <a:lstStyle/>
          <a:p>
            <a:r>
              <a:rPr lang="en-US" dirty="0"/>
              <a:t>R</a:t>
            </a:r>
            <a:r>
              <a:rPr lang="en-US" dirty="0" smtClean="0"/>
              <a:t>eapportion </a:t>
            </a:r>
            <a:r>
              <a:rPr lang="en-US" dirty="0"/>
              <a:t>the 435 seats in the House of </a:t>
            </a:r>
            <a:r>
              <a:rPr lang="en-US" dirty="0" smtClean="0"/>
              <a:t>Representatives</a:t>
            </a:r>
          </a:p>
          <a:p>
            <a:r>
              <a:rPr lang="en-US" dirty="0"/>
              <a:t>R</a:t>
            </a:r>
            <a:r>
              <a:rPr lang="en-US" dirty="0" smtClean="0"/>
              <a:t>ealign </a:t>
            </a:r>
            <a:r>
              <a:rPr lang="en-US" dirty="0"/>
              <a:t>the boundaries of legislative districts in every </a:t>
            </a:r>
            <a:r>
              <a:rPr lang="en-US" dirty="0" smtClean="0"/>
              <a:t>state</a:t>
            </a:r>
          </a:p>
          <a:p>
            <a:r>
              <a:rPr lang="en-US" dirty="0" smtClean="0"/>
              <a:t>Determine </a:t>
            </a:r>
            <a:r>
              <a:rPr lang="en-US" dirty="0"/>
              <a:t>the number of Electoral College votes that each state receives</a:t>
            </a:r>
            <a:endParaRPr lang="en-US" dirty="0" smtClean="0"/>
          </a:p>
          <a:p>
            <a:r>
              <a:rPr lang="en-US" dirty="0" smtClean="0"/>
              <a:t>Distribution of over $400 billion/year in state and federal funds</a:t>
            </a:r>
          </a:p>
          <a:p>
            <a:pPr lvl="1"/>
            <a:r>
              <a:rPr lang="en-US" dirty="0" smtClean="0">
                <a:solidFill>
                  <a:schemeClr val="tx1"/>
                </a:solidFill>
              </a:rPr>
              <a:t>Add hospitals, schools, transit systems and transportation infrastructure, elder care</a:t>
            </a:r>
          </a:p>
          <a:p>
            <a:pPr lvl="1"/>
            <a:r>
              <a:rPr lang="en-US" dirty="0" smtClean="0">
                <a:solidFill>
                  <a:schemeClr val="tx1"/>
                </a:solidFill>
              </a:rPr>
              <a:t>Provide funding for social welfare programs (SNAP, reduced school lunches, Medicaid, etc.)</a:t>
            </a:r>
          </a:p>
          <a:p>
            <a:r>
              <a:rPr lang="en-US" dirty="0" smtClean="0"/>
              <a:t>Measuring migration</a:t>
            </a:r>
          </a:p>
          <a:p>
            <a:r>
              <a:rPr lang="en-US" dirty="0" smtClean="0"/>
              <a:t>Employment information, including potential for growth</a:t>
            </a:r>
          </a:p>
          <a:p>
            <a:r>
              <a:rPr lang="en-US" dirty="0"/>
              <a:t>P</a:t>
            </a:r>
            <a:r>
              <a:rPr lang="en-US" dirty="0" smtClean="0"/>
              <a:t>rovide </a:t>
            </a:r>
            <a:r>
              <a:rPr lang="en-US" dirty="0"/>
              <a:t>invaluable social, demographic and economic profiles of the country essential in developing public policy and conducting </a:t>
            </a:r>
            <a:r>
              <a:rPr lang="en-US" dirty="0" smtClean="0"/>
              <a:t>research</a:t>
            </a:r>
            <a:endParaRPr lang="en-US" dirty="0"/>
          </a:p>
        </p:txBody>
      </p:sp>
    </p:spTree>
    <p:extLst>
      <p:ext uri="{BB962C8B-B14F-4D97-AF65-F5344CB8AC3E}">
        <p14:creationId xmlns:p14="http://schemas.microsoft.com/office/powerpoint/2010/main" val="1937120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census data/statistics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8136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Crop</Template>
  <TotalTime>1565</TotalTime>
  <Words>1836</Words>
  <Application>Microsoft Office PowerPoint</Application>
  <PresentationFormat>On-screen Show (4:3)</PresentationFormat>
  <Paragraphs>141</Paragraphs>
  <Slides>22</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Franklin Gothic Book</vt:lpstr>
      <vt:lpstr>Crop</vt:lpstr>
      <vt:lpstr>Census Data: Access, Importance, and the Future</vt:lpstr>
      <vt:lpstr>A Walk Through Time</vt:lpstr>
      <vt:lpstr>1860 Census Questions</vt:lpstr>
      <vt:lpstr>2010 Census Questions</vt:lpstr>
      <vt:lpstr>American Community Survey (ACS)</vt:lpstr>
      <vt:lpstr>Census 2020</vt:lpstr>
      <vt:lpstr>Current Issues</vt:lpstr>
      <vt:lpstr>Data Usage</vt:lpstr>
      <vt:lpstr>Accessing census data/statistics</vt:lpstr>
      <vt:lpstr>The Census provides great spatial data</vt:lpstr>
      <vt:lpstr>In the 2010 Census there were…</vt:lpstr>
      <vt:lpstr>American FactFinder</vt:lpstr>
      <vt:lpstr>Mapping the Census</vt:lpstr>
      <vt:lpstr>What is included</vt:lpstr>
      <vt:lpstr>iPums</vt:lpstr>
      <vt:lpstr>PowerPoint Presentation</vt:lpstr>
      <vt:lpstr>Social Explorer</vt:lpstr>
      <vt:lpstr>PowerPoint Presentation</vt:lpstr>
      <vt:lpstr>SimplyAnalytics</vt:lpstr>
      <vt:lpstr>PowerPoint Presentation</vt:lpstr>
      <vt:lpstr>PolicyMap</vt:lpstr>
      <vt:lpstr>PowerPoint Presentation</vt:lpstr>
    </vt:vector>
  </TitlesOfParts>
  <Company>MSU Libraries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Census Data: Access, Importance, and the Future</dc:title>
  <dc:creator>Julia Frankosky</dc:creator>
  <cp:lastModifiedBy>Tickner, Amanda</cp:lastModifiedBy>
  <cp:revision>36</cp:revision>
  <dcterms:created xsi:type="dcterms:W3CDTF">2017-04-14T19:04:46Z</dcterms:created>
  <dcterms:modified xsi:type="dcterms:W3CDTF">2018-03-06T16:34:21Z</dcterms:modified>
</cp:coreProperties>
</file>