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18"/>
  </p:notesMasterIdLst>
  <p:handoutMasterIdLst>
    <p:handoutMasterId r:id="rId19"/>
  </p:handoutMasterIdLst>
  <p:sldIdLst>
    <p:sldId id="256" r:id="rId2"/>
    <p:sldId id="257" r:id="rId3"/>
    <p:sldId id="258" r:id="rId4"/>
    <p:sldId id="261" r:id="rId5"/>
    <p:sldId id="308" r:id="rId6"/>
    <p:sldId id="289" r:id="rId7"/>
    <p:sldId id="309" r:id="rId8"/>
    <p:sldId id="281" r:id="rId9"/>
    <p:sldId id="280" r:id="rId10"/>
    <p:sldId id="262" r:id="rId11"/>
    <p:sldId id="310" r:id="rId12"/>
    <p:sldId id="311" r:id="rId13"/>
    <p:sldId id="312" r:id="rId14"/>
    <p:sldId id="263" r:id="rId15"/>
    <p:sldId id="270" r:id="rId16"/>
    <p:sldId id="268" r:id="rId17"/>
  </p:sldIdLst>
  <p:sldSz cx="9144000" cy="5143500" type="screen16x9"/>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62363" autoAdjust="0"/>
  </p:normalViewPr>
  <p:slideViewPr>
    <p:cSldViewPr>
      <p:cViewPr varScale="1">
        <p:scale>
          <a:sx n="94" d="100"/>
          <a:sy n="94" d="100"/>
        </p:scale>
        <p:origin x="213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A45C7B3-5F71-431F-B31A-511433DC964E}" type="datetimeFigureOut">
              <a:rPr lang="en-US" smtClean="0"/>
              <a:t>1/20/2020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BFBF3EE-8056-4000-9DEA-46E8EAB2CE44}" type="slidenum">
              <a:rPr lang="en-US" smtClean="0"/>
              <a:t>‹#›</a:t>
            </a:fld>
            <a:endParaRPr lang="en-US"/>
          </a:p>
        </p:txBody>
      </p:sp>
    </p:spTree>
    <p:extLst>
      <p:ext uri="{BB962C8B-B14F-4D97-AF65-F5344CB8AC3E}">
        <p14:creationId xmlns:p14="http://schemas.microsoft.com/office/powerpoint/2010/main" val="2877838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5576528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 name="Shape 3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Hello Everyone and welcome to the intro to 3d printing workshop here in Make Central: MSU Libraries’ Makerspace</a:t>
            </a:r>
          </a:p>
          <a:p>
            <a:r>
              <a:rPr lang="en-US" dirty="0"/>
              <a:t>I’m and the Make Central Coordinator Erica Ervin, here</a:t>
            </a:r>
            <a:r>
              <a:rPr lang="en-US" baseline="0" dirty="0"/>
              <a:t> with Amanda Tickner our GIS/Makerspace librarian a</a:t>
            </a:r>
            <a:r>
              <a:rPr lang="en-US" dirty="0"/>
              <a:t>nd we have a member our the make central staff here to help out as well. So let’s get started.</a:t>
            </a:r>
          </a:p>
          <a:p>
            <a:r>
              <a:rPr lang="en-US" dirty="0"/>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There are</a:t>
            </a:r>
            <a:r>
              <a:rPr lang="en-US" baseline="0" dirty="0"/>
              <a:t> hundreds of 3D design programs out there, so of which are more suited than others for 3D printing. Here on campus alone I there are various different programs that patrons are using to get created their objects and send to us for printing. Which is why we only accept .STL file types.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Here is an overvie</a:t>
            </a:r>
            <a:r>
              <a:rPr lang="en-US" baseline="0" dirty="0"/>
              <a:t>w of how we will spend the hours. Starting with a quick look at our printers, followed by a </a:t>
            </a:r>
            <a:r>
              <a:rPr lang="en-US" baseline="0" dirty="0" err="1"/>
              <a:t>breif</a:t>
            </a:r>
            <a:r>
              <a:rPr lang="en-US" baseline="0" dirty="0"/>
              <a:t> overview of 3d printing the process, file types and how to submit to us when you’re ready. Then we go into the modeling portion and using </a:t>
            </a:r>
            <a:r>
              <a:rPr lang="en-US" baseline="0" dirty="0" err="1"/>
              <a:t>Tinkercad</a:t>
            </a:r>
            <a:r>
              <a:rPr lang="en-US" baseline="0" dirty="0"/>
              <a:t> a novice 3D modeling program. </a:t>
            </a:r>
          </a:p>
          <a:p>
            <a:endParaRPr lang="en-US" baseline="0" dirty="0"/>
          </a:p>
          <a:p>
            <a:r>
              <a:rPr lang="en-US" baseline="0" dirty="0"/>
              <a:t>So let’s get up, and we’ll walk over to look at the machines which are located in the copy center. You can leave your belongings here, our staff will stay in the room to watch them.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lnSpc>
                <a:spcPct val="115000"/>
              </a:lnSpc>
              <a:spcBef>
                <a:spcPts val="815"/>
              </a:spcBef>
              <a:buClr>
                <a:schemeClr val="dk1"/>
              </a:buClr>
              <a:buSzPct val="78571"/>
            </a:pPr>
            <a:r>
              <a:rPr lang="en" sz="1400" dirty="0">
                <a:solidFill>
                  <a:schemeClr val="dk1"/>
                </a:solidFill>
              </a:rPr>
              <a:t>Let’s start by talking about what 3d printing is. </a:t>
            </a:r>
          </a:p>
          <a:p>
            <a:pPr>
              <a:lnSpc>
                <a:spcPct val="115000"/>
              </a:lnSpc>
              <a:spcBef>
                <a:spcPts val="815"/>
              </a:spcBef>
              <a:buClr>
                <a:schemeClr val="dk1"/>
              </a:buClr>
              <a:buSzPct val="78571"/>
            </a:pPr>
            <a:r>
              <a:rPr lang="en" sz="1400" dirty="0">
                <a:solidFill>
                  <a:schemeClr val="dk1"/>
                </a:solidFill>
              </a:rPr>
              <a:t>Well 3D printing is smiply taking a Computer Aided Design file, more commonly refered to as a CAD file and making a physical object from it.</a:t>
            </a:r>
          </a:p>
          <a:p>
            <a:pPr>
              <a:lnSpc>
                <a:spcPct val="115000"/>
              </a:lnSpc>
              <a:spcBef>
                <a:spcPts val="815"/>
              </a:spcBef>
              <a:buClr>
                <a:schemeClr val="dk1"/>
              </a:buClr>
              <a:buSzPct val="78571"/>
            </a:pPr>
            <a:r>
              <a:rPr lang="en" sz="1400" dirty="0">
                <a:solidFill>
                  <a:schemeClr val="dk1"/>
                </a:solidFill>
                <a:latin typeface="Calibri"/>
                <a:ea typeface="Calibri"/>
                <a:cs typeface="Calibri"/>
                <a:sym typeface="Calibri"/>
              </a:rPr>
              <a:t>3D printing is also, or more historically, called Additive Manufacturing because the physical object is created by putting matreial toge</a:t>
            </a:r>
            <a:r>
              <a:rPr lang="en-US" sz="1400" dirty="0" err="1">
                <a:solidFill>
                  <a:schemeClr val="dk1"/>
                </a:solidFill>
                <a:latin typeface="Calibri"/>
                <a:ea typeface="Calibri"/>
                <a:cs typeface="Calibri"/>
                <a:sym typeface="Calibri"/>
              </a:rPr>
              <a:t>th</a:t>
            </a:r>
            <a:r>
              <a:rPr lang="en" sz="1400" dirty="0">
                <a:solidFill>
                  <a:schemeClr val="dk1"/>
                </a:solidFill>
                <a:latin typeface="Calibri"/>
                <a:ea typeface="Calibri"/>
                <a:cs typeface="Calibri"/>
                <a:sym typeface="Calibri"/>
              </a:rPr>
              <a:t>er as opposed to subtractive manufucating, like carving, cutting or milling where material is removed.</a:t>
            </a:r>
          </a:p>
          <a:p>
            <a:pPr>
              <a:lnSpc>
                <a:spcPct val="115000"/>
              </a:lnSpc>
              <a:spcBef>
                <a:spcPts val="713"/>
              </a:spcBef>
              <a:buClr>
                <a:schemeClr val="dk1"/>
              </a:buClr>
              <a:buSzPct val="78571"/>
            </a:pPr>
            <a:endParaRPr lang="en" sz="1400" dirty="0">
              <a:solidFill>
                <a:schemeClr val="dk1"/>
              </a:solidFill>
              <a:sym typeface="Calibri"/>
            </a:endParaRPr>
          </a:p>
          <a:p>
            <a:pPr>
              <a:lnSpc>
                <a:spcPct val="115000"/>
              </a:lnSpc>
              <a:spcBef>
                <a:spcPts val="713"/>
              </a:spcBef>
              <a:buClr>
                <a:schemeClr val="dk1"/>
              </a:buClr>
              <a:buSzPct val="78571"/>
            </a:pPr>
            <a:r>
              <a:rPr lang="en-US" sz="1400" dirty="0">
                <a:solidFill>
                  <a:schemeClr val="dk1"/>
                </a:solidFill>
                <a:sym typeface="Calibri"/>
              </a:rPr>
              <a:t>3D printing dates back to the 1980s,  but only recently </a:t>
            </a:r>
            <a:r>
              <a:rPr lang="en-US" sz="1400" dirty="0" err="1">
                <a:solidFill>
                  <a:schemeClr val="dk1"/>
                </a:solidFill>
                <a:sym typeface="Calibri"/>
              </a:rPr>
              <a:t>gaing</a:t>
            </a:r>
            <a:r>
              <a:rPr lang="en-US" sz="1400" dirty="0">
                <a:solidFill>
                  <a:schemeClr val="dk1"/>
                </a:solidFill>
                <a:sym typeface="Calibri"/>
              </a:rPr>
              <a:t> popularity in the late 2000s  due to the development of lower cost desktop machines with affordable materials. Currently there are many different types of 3d printing but the term applies across all processes and materials. </a:t>
            </a:r>
            <a:endParaRPr lang="en" sz="140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marL="174708" indent="-174708">
              <a:spcBef>
                <a:spcPts val="611"/>
              </a:spcBef>
              <a:buFont typeface="Arial" panose="020B0604020202020204" pitchFamily="34" charset="0"/>
              <a:buChar char="•"/>
            </a:pPr>
            <a:r>
              <a:rPr lang="en-US" dirty="0"/>
              <a:t>Here is an overview of the whole 3d printing process. </a:t>
            </a:r>
          </a:p>
          <a:p>
            <a:pPr marL="174708" indent="-174708">
              <a:spcBef>
                <a:spcPts val="611"/>
              </a:spcBef>
              <a:buFont typeface="Arial" panose="020B0604020202020204" pitchFamily="34" charset="0"/>
              <a:buChar char="•"/>
            </a:pPr>
            <a:r>
              <a:rPr lang="en-US" dirty="0"/>
              <a:t>First</a:t>
            </a:r>
            <a:r>
              <a:rPr lang="en-US" baseline="0" dirty="0"/>
              <a:t> you start with a CAD file and it can be something you download from an online repository or create yourself using any of a number of 3D modeling programs. Listed here are just a few. You don’t have to start with a CAD file to 3d print, such as if you were using an MRI or scan image, but for this basics this is where we will start. </a:t>
            </a:r>
          </a:p>
          <a:p>
            <a:pPr marL="174708" indent="-174708">
              <a:spcBef>
                <a:spcPts val="611"/>
              </a:spcBef>
              <a:buFont typeface="Arial" panose="020B0604020202020204" pitchFamily="34" charset="0"/>
              <a:buChar char="•"/>
            </a:pPr>
            <a:r>
              <a:rPr lang="en-US" baseline="0" dirty="0"/>
              <a:t>From there you save your file as an .STL file. An STL is the standard type of file used for 3d printing and it basically makes your file into a locked format like a PDF document would be for text. When you save as an STL it converts that object you created an converts it into lots of tiny interconnected triangles that can be read by 3d printing software. </a:t>
            </a:r>
          </a:p>
          <a:p>
            <a:pPr marL="174708" indent="-174708">
              <a:spcBef>
                <a:spcPts val="611"/>
              </a:spcBef>
              <a:buFont typeface="Arial" panose="020B0604020202020204" pitchFamily="34" charset="0"/>
              <a:buChar char="•"/>
            </a:pPr>
            <a:r>
              <a:rPr lang="en-US" baseline="0" dirty="0"/>
              <a:t>Sometimes when you convert to STL there may be one or two issues so you want to check and repair the file, and there are a number of programs that do this as well. And it will make sure none of those little triangles are missing or flipped in the wrong direction for printing and make sure your object is solid which is key for 3d printing!</a:t>
            </a:r>
          </a:p>
          <a:p>
            <a:pPr marL="174708" indent="-174708">
              <a:spcBef>
                <a:spcPts val="611"/>
              </a:spcBef>
              <a:buFont typeface="Arial" panose="020B0604020202020204" pitchFamily="34" charset="0"/>
              <a:buChar char="•"/>
            </a:pPr>
            <a:r>
              <a:rPr lang="en-US" baseline="0" dirty="0"/>
              <a:t>Once your .STL is file looking good, you will need to prepare it for printing which means slicing into the tiny layers that that the machine can print. This is called the g-code, or machine </a:t>
            </a:r>
            <a:r>
              <a:rPr lang="en-US" baseline="0" dirty="0" err="1"/>
              <a:t>redable</a:t>
            </a:r>
            <a:r>
              <a:rPr lang="en-US" baseline="0" dirty="0"/>
              <a:t> format of your object for the printer. </a:t>
            </a:r>
          </a:p>
          <a:p>
            <a:pPr marL="174708" indent="-174708">
              <a:spcBef>
                <a:spcPts val="611"/>
              </a:spcBef>
              <a:buFont typeface="Arial" panose="020B0604020202020204" pitchFamily="34" charset="0"/>
              <a:buChar char="•"/>
            </a:pPr>
            <a:r>
              <a:rPr lang="en-US" baseline="0" dirty="0"/>
              <a:t>Then you choose your material. Most printers can only handle a specific type of material so that will determine what you are using but the most common types are  Plastics like PLA, ABS, Resin, and Gypsum Powder. But also there are specialized printers for metals, foods like chocolate, and even organic tissues. </a:t>
            </a:r>
          </a:p>
          <a:p>
            <a:pPr marL="174708" indent="-174708">
              <a:spcBef>
                <a:spcPts val="611"/>
              </a:spcBef>
              <a:buFont typeface="Arial" panose="020B0604020202020204" pitchFamily="34" charset="0"/>
              <a:buChar char="•"/>
            </a:pPr>
            <a:r>
              <a:rPr lang="en-US" baseline="0" dirty="0"/>
              <a:t>Once you’ve selected and loaded the material you send your file to the printer. Printing can be anywhere from 20 minutes to days, but on average most prints take a few hours so you just sit back and wait and soon you will have a completed object. </a:t>
            </a:r>
          </a:p>
          <a:p>
            <a:pPr marL="174708" indent="-174708">
              <a:spcBef>
                <a:spcPts val="611"/>
              </a:spcBef>
              <a:buFont typeface="Arial" panose="020B0604020202020204" pitchFamily="34" charset="0"/>
              <a:buChar char="•"/>
            </a:pPr>
            <a:r>
              <a:rPr lang="en-US" baseline="0" dirty="0"/>
              <a:t>You then remove the part and clean up any support material if it was used and you’re all set! Some people go on to finish the object by painting or sanding as well.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this, put picture</a:t>
            </a:r>
          </a:p>
        </p:txBody>
      </p:sp>
    </p:spTree>
    <p:extLst>
      <p:ext uri="{BB962C8B-B14F-4D97-AF65-F5344CB8AC3E}">
        <p14:creationId xmlns:p14="http://schemas.microsoft.com/office/powerpoint/2010/main" val="251483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8" name="Shape 20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So</a:t>
            </a:r>
            <a:r>
              <a:rPr lang="en" baseline="0" dirty="0"/>
              <a:t> what’s a .STL file. Well it stands for </a:t>
            </a:r>
            <a:r>
              <a:rPr lang="en" dirty="0"/>
              <a:t>Standard Tessellation Language </a:t>
            </a:r>
          </a:p>
          <a:p>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a:t>“The STL file format has become the Rapid Prototyping industry's defacto standard data transmission format. STL format approximates the surfaces of a solid model with triangles. For a simple model such as the box shown in figure 1, its surfaces can be approximated with twelve triangles, as shown in figure 2. The more complex the surface, the more triangles produced, as shown in figure 3.” (Quickparts, 2013, para. 1)</a:t>
            </a:r>
          </a:p>
          <a:p>
            <a:endParaRPr lang="e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Now on to</a:t>
            </a:r>
            <a:r>
              <a:rPr lang="en-US" baseline="0" dirty="0"/>
              <a:t> the fun stuff of getting a CAD file. You have a few different options. The first is to find a file online and there are many online repositories. Listed here are just a few. You can go to these sites like </a:t>
            </a:r>
            <a:r>
              <a:rPr lang="en-US" baseline="0" dirty="0" err="1"/>
              <a:t>Thingiverse</a:t>
            </a:r>
            <a:r>
              <a:rPr lang="en-US" baseline="0" dirty="0"/>
              <a:t> and type in what you are looking for like.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There are a</a:t>
            </a:r>
            <a:r>
              <a:rPr lang="en-US" baseline="0" dirty="0"/>
              <a:t> few different ways to get scan data that can be used for 3d printing like: designated 3d object scanners which can be stand alone or you can get some that attach to tablets</a:t>
            </a:r>
          </a:p>
          <a:p>
            <a:r>
              <a:rPr lang="en-US" baseline="0" dirty="0"/>
              <a:t>You can use photogrammetry which is taking lots of pictures from different angles of an object and merge them together to see it all in one 3d image. </a:t>
            </a:r>
          </a:p>
          <a:p>
            <a:r>
              <a:rPr lang="en-US" baseline="0" dirty="0"/>
              <a:t>And you can use other 3d image data like MRI or CT scans and make the printable files.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2857501"/>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1" y="2922758"/>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1"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2737246"/>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 y="2756646"/>
            <a:ext cx="9144001" cy="1055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277627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801416"/>
            <a:ext cx="8458200" cy="1102519"/>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3154680"/>
            <a:ext cx="960120" cy="342900"/>
          </a:xfrm>
        </p:spPr>
        <p:txBody>
          <a:bodyPr/>
          <a:lstStyle/>
          <a:p>
            <a:pPr eaLnBrk="1" latinLnBrk="0" hangingPunct="1"/>
            <a:fld id="{C3F416CD-67A3-4CF0-A210-F6AF31AC147F}" type="datetimeFigureOut">
              <a:rPr lang="en-US" smtClean="0"/>
              <a:pPr eaLnBrk="1" latinLnBrk="0" hangingPunct="1"/>
              <a:t>1/20/2020</a:t>
            </a:fld>
            <a:endParaRPr lang="en-US" dirty="0"/>
          </a:p>
        </p:txBody>
      </p:sp>
      <p:sp>
        <p:nvSpPr>
          <p:cNvPr id="17" name="Footer Placeholder 16"/>
          <p:cNvSpPr>
            <a:spLocks noGrp="1"/>
          </p:cNvSpPr>
          <p:nvPr>
            <p:ph type="ftr" sz="quarter" idx="11"/>
          </p:nvPr>
        </p:nvSpPr>
        <p:spPr>
          <a:xfrm>
            <a:off x="5410200" y="3153966"/>
            <a:ext cx="1295400" cy="342900"/>
          </a:xfrm>
        </p:spPr>
        <p:txBody>
          <a:bodyPr/>
          <a:lstStyle/>
          <a:p>
            <a:endParaRPr kumimoji="0" lang="en-US" dirty="0"/>
          </a:p>
        </p:txBody>
      </p:sp>
      <p:sp>
        <p:nvSpPr>
          <p:cNvPr id="29" name="Slide Number Placeholder 28"/>
          <p:cNvSpPr>
            <a:spLocks noGrp="1"/>
          </p:cNvSpPr>
          <p:nvPr>
            <p:ph type="sldNum" sz="quarter" idx="12"/>
          </p:nvPr>
        </p:nvSpPr>
        <p:spPr>
          <a:xfrm>
            <a:off x="8320088" y="852"/>
            <a:ext cx="747712" cy="27432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1/20/2020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857250"/>
            <a:ext cx="1905000" cy="41148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857250"/>
            <a:ext cx="6248400" cy="41148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1/20/2020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3" name="Shape 13"/>
          <p:cNvSpPr txBox="1">
            <a:spLocks noGrp="1"/>
          </p:cNvSpPr>
          <p:nvPr>
            <p:ph type="title"/>
          </p:nvPr>
        </p:nvSpPr>
        <p:spPr>
          <a:xfrm>
            <a:off x="457200" y="205977"/>
            <a:ext cx="8229600" cy="11414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14"/>
          <p:cNvSpPr txBox="1">
            <a:spLocks noGrp="1"/>
          </p:cNvSpPr>
          <p:nvPr>
            <p:ph type="body" idx="1"/>
          </p:nvPr>
        </p:nvSpPr>
        <p:spPr>
          <a:xfrm>
            <a:off x="457200" y="1460499"/>
            <a:ext cx="8229600" cy="3465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5"/>
        <p:cNvGrpSpPr/>
        <p:nvPr/>
      </p:nvGrpSpPr>
      <p:grpSpPr>
        <a:xfrm>
          <a:off x="0" y="0"/>
          <a:ext cx="0" cy="0"/>
          <a:chOff x="0" y="0"/>
          <a:chExt cx="0" cy="0"/>
        </a:xfrm>
      </p:grpSpPr>
      <p:sp>
        <p:nvSpPr>
          <p:cNvPr id="17" name="Shape 17"/>
          <p:cNvSpPr txBox="1">
            <a:spLocks noGrp="1"/>
          </p:cNvSpPr>
          <p:nvPr>
            <p:ph type="title"/>
          </p:nvPr>
        </p:nvSpPr>
        <p:spPr>
          <a:xfrm>
            <a:off x="457200" y="205977"/>
            <a:ext cx="8229600" cy="11414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460499"/>
            <a:ext cx="4030200" cy="3465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2"/>
          </p:nvPr>
        </p:nvSpPr>
        <p:spPr>
          <a:xfrm>
            <a:off x="4656667" y="1461908"/>
            <a:ext cx="4030200" cy="3465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1/20/2020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485901"/>
            <a:ext cx="7772400" cy="1021556"/>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2525316"/>
            <a:ext cx="7772400" cy="1132284"/>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1/20/2020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1/20/2020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802386"/>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5"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1/20/2020</a:t>
            </a:fld>
            <a:endParaRPr lang="en-US" dirty="0"/>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dirty="0"/>
          </a:p>
        </p:txBody>
      </p:sp>
      <p:sp>
        <p:nvSpPr>
          <p:cNvPr id="28" name="Footer Placeholder 27"/>
          <p:cNvSpPr>
            <a:spLocks noGrp="1"/>
          </p:cNvSpPr>
          <p:nvPr>
            <p:ph type="ftr" sz="quarter" idx="12"/>
          </p:nvPr>
        </p:nvSpPr>
        <p:spPr/>
        <p:txBody>
          <a:bodyPr rtlCol="0"/>
          <a:lstStyle/>
          <a:p>
            <a:endParaRPr kumimoji="0"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459486"/>
            <a:ext cx="957264" cy="342900"/>
          </a:xfrm>
        </p:spPr>
        <p:txBody>
          <a:bodyPr/>
          <a:lstStyle/>
          <a:p>
            <a:pPr eaLnBrk="1" latinLnBrk="0" hangingPunct="1"/>
            <a:fld id="{C3F416CD-67A3-4CF0-A210-F6AF31AC147F}" type="datetimeFigureOut">
              <a:rPr lang="en-US" smtClean="0"/>
              <a:pPr eaLnBrk="1" latinLnBrk="0" hangingPunct="1"/>
              <a:t>1/20/2020</a:t>
            </a:fld>
            <a:endParaRPr lang="en-US" dirty="0"/>
          </a:p>
        </p:txBody>
      </p:sp>
      <p:sp>
        <p:nvSpPr>
          <p:cNvPr id="4" name="Footer Placeholder 3"/>
          <p:cNvSpPr>
            <a:spLocks noGrp="1"/>
          </p:cNvSpPr>
          <p:nvPr>
            <p:ph type="ftr" sz="quarter" idx="11"/>
          </p:nvPr>
        </p:nvSpPr>
        <p:spPr>
          <a:xfrm>
            <a:off x="5257800" y="459486"/>
            <a:ext cx="1325880" cy="342900"/>
          </a:xfrm>
        </p:spPr>
        <p:txBody>
          <a:bodyPr/>
          <a:lstStyle/>
          <a:p>
            <a:endParaRPr kumimoji="0" lang="en-US" dirty="0"/>
          </a:p>
        </p:txBody>
      </p:sp>
      <p:sp>
        <p:nvSpPr>
          <p:cNvPr id="5" name="Slide Number Placeholder 4"/>
          <p:cNvSpPr>
            <a:spLocks noGrp="1"/>
          </p:cNvSpPr>
          <p:nvPr>
            <p:ph type="sldNum" sz="quarter" idx="12"/>
          </p:nvPr>
        </p:nvSpPr>
        <p:spPr>
          <a:xfrm>
            <a:off x="8174736" y="1704"/>
            <a:ext cx="762000" cy="274320"/>
          </a:xfrm>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1/20/2020</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826478"/>
            <a:ext cx="3383280" cy="658368"/>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1/20/2020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831870"/>
            <a:ext cx="586803" cy="3511228"/>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2455731"/>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1/20/2020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275114"/>
            <a:ext cx="9144000" cy="633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0"/>
            <a:ext cx="9144000" cy="23299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1" y="231207"/>
            <a:ext cx="9144001" cy="6858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3" y="270185"/>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1" y="330085"/>
            <a:ext cx="3733801" cy="13502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373128"/>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44170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1501"/>
            <a:ext cx="57626"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1501"/>
            <a:ext cx="27432"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1501"/>
            <a:ext cx="9144" cy="466344"/>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1501"/>
            <a:ext cx="27432" cy="466344"/>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285"/>
            <a:ext cx="54864" cy="4389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285"/>
            <a:ext cx="9144" cy="4389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57250"/>
            <a:ext cx="8229600" cy="8001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687068"/>
            <a:ext cx="8229600" cy="324383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459486"/>
            <a:ext cx="957264" cy="3429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1/20/2020</a:t>
            </a:fld>
            <a:endParaRPr lang="en-US" sz="800" dirty="0">
              <a:solidFill>
                <a:schemeClr val="accent2"/>
              </a:solidFill>
            </a:endParaRPr>
          </a:p>
        </p:txBody>
      </p:sp>
      <p:sp>
        <p:nvSpPr>
          <p:cNvPr id="3" name="Footer Placeholder 2"/>
          <p:cNvSpPr>
            <a:spLocks noGrp="1"/>
          </p:cNvSpPr>
          <p:nvPr>
            <p:ph type="ftr" sz="quarter" idx="3"/>
          </p:nvPr>
        </p:nvSpPr>
        <p:spPr>
          <a:xfrm>
            <a:off x="5257800" y="459486"/>
            <a:ext cx="1325880" cy="3429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1704"/>
            <a:ext cx="762000" cy="27432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hingiverse.com" TargetMode="External"/><Relationship Id="rId7" Type="http://schemas.openxmlformats.org/officeDocument/2006/relationships/hyperlink" Target="http://3d.si.edu/"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nasa3d.arc.nasa.gov/" TargetMode="External"/><Relationship Id="rId5" Type="http://schemas.openxmlformats.org/officeDocument/2006/relationships/hyperlink" Target="http://3dprint.nih.gov/" TargetMode="External"/><Relationship Id="rId4" Type="http://schemas.openxmlformats.org/officeDocument/2006/relationships/hyperlink" Target="https://sketchfab.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jthatch.com/terrain2stl/" TargetMode="External"/><Relationship Id="rId2" Type="http://schemas.openxmlformats.org/officeDocument/2006/relationships/hyperlink" Target="http://libguides.lib.msu.edu/3DTerrai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123dapp.com/catch"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quickparts.com/LearningCenter/WhatIsAnSTLFile.aspx"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381000" y="-95250"/>
            <a:ext cx="8610600" cy="2751535"/>
          </a:xfrm>
          <a:prstGeom prst="rect">
            <a:avLst/>
          </a:prstGeom>
        </p:spPr>
        <p:txBody>
          <a:bodyPr lIns="91425" tIns="91425" rIns="91425" bIns="91425" anchor="b" anchorCtr="0">
            <a:noAutofit/>
          </a:bodyPr>
          <a:lstStyle/>
          <a:p>
            <a:pPr algn="r" rtl="0">
              <a:spcBef>
                <a:spcPts val="0"/>
              </a:spcBef>
              <a:buNone/>
            </a:pPr>
            <a:r>
              <a:rPr lang="en" sz="5500" dirty="0">
                <a:latin typeface="Gotham Bold" pitchFamily="50" charset="0"/>
                <a:cs typeface="Gotham Bold" pitchFamily="50" charset="0"/>
              </a:rPr>
              <a:t>3D </a:t>
            </a:r>
            <a:r>
              <a:rPr lang="en-US" sz="5500" dirty="0">
                <a:latin typeface="Gotham Bold" pitchFamily="50" charset="0"/>
                <a:cs typeface="Gotham Bold" pitchFamily="50" charset="0"/>
              </a:rPr>
              <a:t>Printing and Modelling For Beginners</a:t>
            </a:r>
            <a:br>
              <a:rPr lang="en" dirty="0">
                <a:latin typeface="Gotham Bold" pitchFamily="50" charset="0"/>
                <a:cs typeface="Gotham Bold" pitchFamily="50" charset="0"/>
              </a:rPr>
            </a:br>
            <a:r>
              <a:rPr lang="en" sz="2800" dirty="0">
                <a:latin typeface="Gotham Light" pitchFamily="50" charset="0"/>
                <a:cs typeface="Gotham Light" pitchFamily="50" charset="0"/>
              </a:rPr>
              <a:t>Hollander MakeCentral: Makerspace</a:t>
            </a:r>
            <a:endParaRPr lang="en" sz="3600" dirty="0">
              <a:latin typeface="Gotham Light" pitchFamily="50" charset="0"/>
              <a:cs typeface="Gotham Light" pitchFamily="50" charset="0"/>
            </a:endParaRPr>
          </a:p>
        </p:txBody>
      </p:sp>
      <p:sp>
        <p:nvSpPr>
          <p:cNvPr id="29" name="Shape 29"/>
          <p:cNvSpPr txBox="1">
            <a:spLocks noGrp="1"/>
          </p:cNvSpPr>
          <p:nvPr>
            <p:ph type="subTitle" idx="1"/>
          </p:nvPr>
        </p:nvSpPr>
        <p:spPr>
          <a:xfrm>
            <a:off x="33489" y="2952750"/>
            <a:ext cx="5029200" cy="2514600"/>
          </a:xfrm>
          <a:prstGeom prst="rect">
            <a:avLst/>
          </a:prstGeom>
        </p:spPr>
        <p:txBody>
          <a:bodyPr lIns="91425" tIns="91425" rIns="91425" bIns="91425" anchor="ctr" anchorCtr="0">
            <a:noAutofit/>
          </a:bodyPr>
          <a:lstStyle/>
          <a:p>
            <a:pPr>
              <a:spcBef>
                <a:spcPts val="0"/>
              </a:spcBef>
              <a:buNone/>
            </a:pPr>
            <a:r>
              <a:rPr lang="en" sz="1400" dirty="0">
                <a:solidFill>
                  <a:srgbClr val="006666"/>
                </a:solidFill>
                <a:latin typeface="Gotham Light" pitchFamily="50" charset="0"/>
                <a:cs typeface="Gotham Light" pitchFamily="50" charset="0"/>
              </a:rPr>
              <a:t>Facilitated By:</a:t>
            </a:r>
            <a:endParaRPr lang="en" sz="1800" dirty="0">
              <a:solidFill>
                <a:srgbClr val="006666"/>
              </a:solidFill>
              <a:latin typeface="Gotham Medium" pitchFamily="50" charset="0"/>
              <a:cs typeface="Gotham Medium" pitchFamily="50" charset="0"/>
            </a:endParaRPr>
          </a:p>
          <a:p>
            <a:pPr marL="349758" indent="-285750">
              <a:spcBef>
                <a:spcPts val="0"/>
              </a:spcBef>
              <a:buFont typeface="Arial" panose="020B0604020202020204" pitchFamily="34" charset="0"/>
              <a:buChar char="•"/>
            </a:pPr>
            <a:r>
              <a:rPr lang="en" sz="1800" dirty="0">
                <a:solidFill>
                  <a:srgbClr val="006666"/>
                </a:solidFill>
                <a:latin typeface="Gotham Medium" pitchFamily="50" charset="0"/>
                <a:cs typeface="Gotham Medium" pitchFamily="50" charset="0"/>
              </a:rPr>
              <a:t>Amanda Tickner</a:t>
            </a:r>
          </a:p>
          <a:p>
            <a:pPr>
              <a:spcBef>
                <a:spcPts val="0"/>
              </a:spcBef>
            </a:pPr>
            <a:r>
              <a:rPr lang="en" sz="1800" dirty="0">
                <a:solidFill>
                  <a:srgbClr val="006666"/>
                </a:solidFill>
                <a:latin typeface="Gotham Light" pitchFamily="50" charset="0"/>
                <a:cs typeface="Gotham Light" pitchFamily="50" charset="0"/>
              </a:rPr>
              <a:t>      GIS Librarian</a:t>
            </a:r>
            <a:endParaRPr lang="en" sz="1800" dirty="0">
              <a:solidFill>
                <a:srgbClr val="006666"/>
              </a:solidFill>
              <a:latin typeface="Gotham Medium" pitchFamily="50" charset="0"/>
              <a:cs typeface="Gotham Medium" pitchFamily="50" charset="0"/>
            </a:endParaRPr>
          </a:p>
          <a:p>
            <a:pPr>
              <a:spcBef>
                <a:spcPts val="0"/>
              </a:spcBef>
              <a:buNone/>
            </a:pPr>
            <a:endParaRPr lang="en" dirty="0">
              <a:solidFill>
                <a:srgbClr val="006666"/>
              </a:solidFill>
              <a:latin typeface="Gotham Light" pitchFamily="50" charset="0"/>
              <a:cs typeface="Gotham Light" pitchFamily="50" charset="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a:latin typeface="Gotham Bold" pitchFamily="50" charset="0"/>
                <a:cs typeface="Gotham Bold" pitchFamily="50" charset="0"/>
              </a:rPr>
              <a:t>Printers Print Files</a:t>
            </a:r>
          </a:p>
        </p:txBody>
      </p:sp>
      <p:sp>
        <p:nvSpPr>
          <p:cNvPr id="79" name="Shape 79"/>
          <p:cNvSpPr txBox="1">
            <a:spLocks noGrp="1"/>
          </p:cNvSpPr>
          <p:nvPr>
            <p:ph type="body" idx="1"/>
          </p:nvPr>
        </p:nvSpPr>
        <p:spPr>
          <a:xfrm>
            <a:off x="457200" y="1352550"/>
            <a:ext cx="8229600" cy="3581400"/>
          </a:xfrm>
          <a:prstGeom prst="rect">
            <a:avLst/>
          </a:prstGeom>
        </p:spPr>
        <p:txBody>
          <a:bodyPr lIns="91425" tIns="91425" rIns="91425" bIns="91425" anchor="t" anchorCtr="0">
            <a:noAutofit/>
          </a:bodyPr>
          <a:lstStyle/>
          <a:p>
            <a:pPr lvl="0" rtl="0">
              <a:lnSpc>
                <a:spcPct val="150000"/>
              </a:lnSpc>
              <a:spcBef>
                <a:spcPts val="0"/>
              </a:spcBef>
              <a:buNone/>
            </a:pPr>
            <a:r>
              <a:rPr lang="en" sz="3200" b="1" dirty="0">
                <a:latin typeface="Gotham Medium" pitchFamily="50" charset="0"/>
                <a:cs typeface="Gotham Medium" pitchFamily="50" charset="0"/>
              </a:rPr>
              <a:t>Option One: Find a File Online</a:t>
            </a:r>
          </a:p>
          <a:p>
            <a:pPr marL="495300" lvl="0" indent="-457200" rtl="0">
              <a:lnSpc>
                <a:spcPct val="150000"/>
              </a:lnSpc>
              <a:spcBef>
                <a:spcPts val="0"/>
              </a:spcBef>
              <a:buClr>
                <a:srgbClr val="FFC000"/>
              </a:buClr>
              <a:buSzPct val="100000"/>
              <a:buFont typeface="Courier New" panose="02070309020205020404" pitchFamily="49" charset="0"/>
              <a:buChar char="o"/>
            </a:pPr>
            <a:r>
              <a:rPr lang="en" sz="2400" dirty="0">
                <a:latin typeface="Gotham Medium" pitchFamily="50" charset="0"/>
                <a:cs typeface="Gotham Medium" pitchFamily="50" charset="0"/>
              </a:rPr>
              <a:t>Thingiverse </a:t>
            </a:r>
            <a:r>
              <a:rPr lang="en" sz="2400" u="sng" dirty="0">
                <a:solidFill>
                  <a:schemeClr val="hlink"/>
                </a:solidFill>
                <a:latin typeface="Gotham Medium" pitchFamily="50" charset="0"/>
                <a:cs typeface="Gotham Medium" pitchFamily="50" charset="0"/>
                <a:hlinkClick r:id="rId3"/>
              </a:rPr>
              <a:t>http://Thingiverse.com</a:t>
            </a:r>
          </a:p>
          <a:p>
            <a:pPr marL="495300" lvl="0" indent="-457200">
              <a:lnSpc>
                <a:spcPct val="150000"/>
              </a:lnSpc>
              <a:buClr>
                <a:srgbClr val="FFC000"/>
              </a:buClr>
              <a:buSzPct val="100000"/>
              <a:buFont typeface="Courier New" panose="02070309020205020404" pitchFamily="49" charset="0"/>
              <a:buChar char="o"/>
            </a:pPr>
            <a:r>
              <a:rPr lang="en" sz="2400" dirty="0">
                <a:latin typeface="Gotham Medium" pitchFamily="50" charset="0"/>
                <a:cs typeface="Gotham Medium" pitchFamily="50" charset="0"/>
              </a:rPr>
              <a:t>Sketchfab </a:t>
            </a:r>
            <a:r>
              <a:rPr lang="en-US" sz="2400" u="sng" dirty="0">
                <a:solidFill>
                  <a:schemeClr val="hlink"/>
                </a:solidFill>
                <a:latin typeface="Gotham Medium" pitchFamily="50" charset="0"/>
                <a:cs typeface="Gotham Medium" pitchFamily="50" charset="0"/>
                <a:hlinkClick r:id="rId4"/>
              </a:rPr>
              <a:t>https://sketchfab.com/</a:t>
            </a:r>
            <a:endParaRPr lang="en-US" sz="2400" u="sng" dirty="0">
              <a:solidFill>
                <a:schemeClr val="hlink"/>
              </a:solidFill>
              <a:latin typeface="Gotham Medium" pitchFamily="50" charset="0"/>
              <a:cs typeface="Gotham Medium" pitchFamily="50" charset="0"/>
            </a:endParaRPr>
          </a:p>
          <a:p>
            <a:pPr marL="495300" lvl="0" indent="-457200">
              <a:lnSpc>
                <a:spcPct val="150000"/>
              </a:lnSpc>
              <a:buClr>
                <a:srgbClr val="FFC000"/>
              </a:buClr>
              <a:buSzPct val="100000"/>
              <a:buFont typeface="Courier New" panose="02070309020205020404" pitchFamily="49" charset="0"/>
              <a:buChar char="o"/>
            </a:pPr>
            <a:r>
              <a:rPr lang="en" sz="2400" dirty="0">
                <a:latin typeface="Gotham Medium" pitchFamily="50" charset="0"/>
                <a:cs typeface="Gotham Medium" pitchFamily="50" charset="0"/>
              </a:rPr>
              <a:t>NIH </a:t>
            </a:r>
            <a:r>
              <a:rPr lang="en" sz="2400" u="sng" dirty="0">
                <a:solidFill>
                  <a:schemeClr val="hlink"/>
                </a:solidFill>
                <a:latin typeface="Gotham Medium" pitchFamily="50" charset="0"/>
                <a:cs typeface="Gotham Medium" pitchFamily="50" charset="0"/>
                <a:hlinkClick r:id="rId5"/>
              </a:rPr>
              <a:t>http://3dprint.nih.gov/</a:t>
            </a:r>
          </a:p>
          <a:p>
            <a:pPr marL="495300" lvl="0" indent="-457200" rtl="0">
              <a:lnSpc>
                <a:spcPct val="150000"/>
              </a:lnSpc>
              <a:spcBef>
                <a:spcPts val="0"/>
              </a:spcBef>
              <a:buClr>
                <a:srgbClr val="FFC000"/>
              </a:buClr>
              <a:buSzPct val="100000"/>
              <a:buFont typeface="Courier New" panose="02070309020205020404" pitchFamily="49" charset="0"/>
              <a:buChar char="o"/>
            </a:pPr>
            <a:r>
              <a:rPr lang="en" sz="2400" dirty="0">
                <a:latin typeface="Gotham Medium" pitchFamily="50" charset="0"/>
                <a:cs typeface="Gotham Medium" pitchFamily="50" charset="0"/>
              </a:rPr>
              <a:t>NASA </a:t>
            </a:r>
            <a:r>
              <a:rPr lang="en" sz="2400" u="sng" dirty="0">
                <a:solidFill>
                  <a:schemeClr val="hlink"/>
                </a:solidFill>
                <a:latin typeface="Gotham Medium" pitchFamily="50" charset="0"/>
                <a:cs typeface="Gotham Medium" pitchFamily="50" charset="0"/>
                <a:hlinkClick r:id="rId6"/>
              </a:rPr>
              <a:t>http://nasa3d.arc.nasa.gov/</a:t>
            </a:r>
          </a:p>
          <a:p>
            <a:pPr marL="495300" lvl="0" indent="-457200" rtl="0">
              <a:lnSpc>
                <a:spcPct val="150000"/>
              </a:lnSpc>
              <a:spcBef>
                <a:spcPts val="0"/>
              </a:spcBef>
              <a:buClr>
                <a:srgbClr val="FFC000"/>
              </a:buClr>
              <a:buSzPct val="100000"/>
              <a:buFont typeface="Courier New" panose="02070309020205020404" pitchFamily="49" charset="0"/>
              <a:buChar char="o"/>
            </a:pPr>
            <a:r>
              <a:rPr lang="en" sz="2400" dirty="0">
                <a:latin typeface="Gotham Medium" pitchFamily="50" charset="0"/>
                <a:cs typeface="Gotham Medium" pitchFamily="50" charset="0"/>
              </a:rPr>
              <a:t>Smithsonian </a:t>
            </a:r>
            <a:r>
              <a:rPr lang="en" sz="2400" u="sng" dirty="0">
                <a:solidFill>
                  <a:schemeClr val="hlink"/>
                </a:solidFill>
                <a:latin typeface="Gotham Medium" pitchFamily="50" charset="0"/>
                <a:cs typeface="Gotham Medium" pitchFamily="50" charset="0"/>
                <a:hlinkClick r:id="rId7"/>
              </a:rPr>
              <a:t>http://3d.si.edu/</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2052"/>
            <a:ext cx="8229600" cy="802386"/>
          </a:xfrm>
        </p:spPr>
        <p:txBody>
          <a:bodyPr>
            <a:normAutofit fontScale="90000"/>
          </a:bodyPr>
          <a:lstStyle/>
          <a:p>
            <a:r>
              <a:rPr lang="en-US" dirty="0"/>
              <a:t>Smithsonian 3D Models:</a:t>
            </a:r>
            <a:br>
              <a:rPr lang="en-US" dirty="0"/>
            </a:br>
            <a:r>
              <a:rPr lang="en-US" dirty="0"/>
              <a:t>http://3d.si.edu/browser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371600"/>
            <a:ext cx="15716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1371600"/>
            <a:ext cx="15716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1371600"/>
            <a:ext cx="15716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0" y="3257550"/>
            <a:ext cx="15716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1900" y="3257550"/>
            <a:ext cx="15716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850" y="3257550"/>
            <a:ext cx="15716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95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0550"/>
            <a:ext cx="8229600" cy="800100"/>
          </a:xfrm>
        </p:spPr>
        <p:txBody>
          <a:bodyPr/>
          <a:lstStyle/>
          <a:p>
            <a:r>
              <a:rPr lang="en-US" dirty="0"/>
              <a:t>thingaverse.com</a:t>
            </a:r>
          </a:p>
        </p:txBody>
      </p:sp>
      <p:pic>
        <p:nvPicPr>
          <p:cNvPr id="4" name="Content Placeholder 3"/>
          <p:cNvPicPr>
            <a:picLocks noGrp="1" noChangeAspect="1"/>
          </p:cNvPicPr>
          <p:nvPr>
            <p:ph idx="1"/>
          </p:nvPr>
        </p:nvPicPr>
        <p:blipFill>
          <a:blip r:embed="rId2"/>
          <a:stretch>
            <a:fillRect/>
          </a:stretch>
        </p:blipFill>
        <p:spPr>
          <a:xfrm>
            <a:off x="1219200" y="1657350"/>
            <a:ext cx="2504154" cy="3044824"/>
          </a:xfrm>
          <a:prstGeom prst="rect">
            <a:avLst/>
          </a:prstGeom>
        </p:spPr>
      </p:pic>
      <p:pic>
        <p:nvPicPr>
          <p:cNvPr id="5" name="Picture 4"/>
          <p:cNvPicPr>
            <a:picLocks noChangeAspect="1"/>
          </p:cNvPicPr>
          <p:nvPr/>
        </p:nvPicPr>
        <p:blipFill>
          <a:blip r:embed="rId3"/>
          <a:stretch>
            <a:fillRect/>
          </a:stretch>
        </p:blipFill>
        <p:spPr>
          <a:xfrm>
            <a:off x="4724400" y="1657350"/>
            <a:ext cx="2954480" cy="3176570"/>
          </a:xfrm>
          <a:prstGeom prst="rect">
            <a:avLst/>
          </a:prstGeom>
        </p:spPr>
      </p:pic>
    </p:spTree>
    <p:extLst>
      <p:ext uri="{BB962C8B-B14F-4D97-AF65-F5344CB8AC3E}">
        <p14:creationId xmlns:p14="http://schemas.microsoft.com/office/powerpoint/2010/main" val="773847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Terrain Models</a:t>
            </a:r>
          </a:p>
        </p:txBody>
      </p:sp>
      <p:sp>
        <p:nvSpPr>
          <p:cNvPr id="3" name="Content Placeholder 2"/>
          <p:cNvSpPr>
            <a:spLocks noGrp="1"/>
          </p:cNvSpPr>
          <p:nvPr>
            <p:ph idx="1"/>
          </p:nvPr>
        </p:nvSpPr>
        <p:spPr/>
        <p:txBody>
          <a:bodyPr/>
          <a:lstStyle/>
          <a:p>
            <a:r>
              <a:rPr lang="en-US" dirty="0"/>
              <a:t>Instructions:</a:t>
            </a:r>
          </a:p>
          <a:p>
            <a:pPr marL="109728" indent="0">
              <a:buNone/>
            </a:pPr>
            <a:r>
              <a:rPr lang="en-US" dirty="0">
                <a:hlinkClick r:id="rId2"/>
              </a:rPr>
              <a:t>http://libguides.lib.msu.edu/3DTerrain</a:t>
            </a:r>
            <a:endParaRPr lang="en-US" dirty="0"/>
          </a:p>
          <a:p>
            <a:endParaRPr lang="en-US" dirty="0">
              <a:hlinkClick r:id="rId3"/>
            </a:endParaRPr>
          </a:p>
          <a:p>
            <a:r>
              <a:rPr lang="en-US" dirty="0"/>
              <a:t>App: </a:t>
            </a:r>
          </a:p>
          <a:p>
            <a:pPr marL="109728" indent="0">
              <a:buNone/>
            </a:pPr>
            <a:r>
              <a:rPr lang="en-US" dirty="0">
                <a:hlinkClick r:id="rId3"/>
              </a:rPr>
              <a:t>http://jthatch.com/terrain2stl/</a:t>
            </a:r>
            <a:endParaRPr lang="en-US" dirty="0"/>
          </a:p>
        </p:txBody>
      </p:sp>
    </p:spTree>
    <p:extLst>
      <p:ext uri="{BB962C8B-B14F-4D97-AF65-F5344CB8AC3E}">
        <p14:creationId xmlns:p14="http://schemas.microsoft.com/office/powerpoint/2010/main" val="63419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US" dirty="0">
                <a:latin typeface="Gotham Bold" pitchFamily="50" charset="0"/>
                <a:cs typeface="Gotham Bold" pitchFamily="50" charset="0"/>
              </a:rPr>
              <a:t>Making models: Scan them</a:t>
            </a:r>
            <a:endParaRPr lang="en" dirty="0">
              <a:latin typeface="Gotham Bold" pitchFamily="50" charset="0"/>
              <a:cs typeface="Gotham Bold" pitchFamily="50" charset="0"/>
            </a:endParaRPr>
          </a:p>
        </p:txBody>
      </p:sp>
      <p:sp>
        <p:nvSpPr>
          <p:cNvPr id="85" name="Shape 85"/>
          <p:cNvSpPr txBox="1">
            <a:spLocks noGrp="1"/>
          </p:cNvSpPr>
          <p:nvPr>
            <p:ph type="body" idx="1"/>
          </p:nvPr>
        </p:nvSpPr>
        <p:spPr>
          <a:xfrm>
            <a:off x="381000" y="1360651"/>
            <a:ext cx="8229600" cy="3725699"/>
          </a:xfrm>
          <a:prstGeom prst="rect">
            <a:avLst/>
          </a:prstGeom>
        </p:spPr>
        <p:txBody>
          <a:bodyPr lIns="91425" tIns="91425" rIns="91425" bIns="91425" anchor="t" anchorCtr="0">
            <a:noAutofit/>
          </a:bodyPr>
          <a:lstStyle/>
          <a:p>
            <a:pPr marL="109728" lvl="0" indent="0" rtl="0">
              <a:spcBef>
                <a:spcPts val="0"/>
              </a:spcBef>
              <a:buNone/>
            </a:pPr>
            <a:r>
              <a:rPr lang="en" sz="3200" b="1" dirty="0">
                <a:latin typeface="Gotham Medium" pitchFamily="50" charset="0"/>
                <a:cs typeface="Gotham Medium" pitchFamily="50" charset="0"/>
              </a:rPr>
              <a:t>Option Two: Scan an object</a:t>
            </a:r>
          </a:p>
          <a:p>
            <a:pPr marL="495300" indent="-457200">
              <a:lnSpc>
                <a:spcPct val="150000"/>
              </a:lnSpc>
              <a:buClr>
                <a:srgbClr val="FFC000"/>
              </a:buClr>
              <a:buSzPct val="100000"/>
              <a:buFont typeface="Courier New" panose="02070309020205020404" pitchFamily="49" charset="0"/>
              <a:buChar char="o"/>
            </a:pPr>
            <a:r>
              <a:rPr lang="en" sz="2400" dirty="0">
                <a:latin typeface="Gotham Book" pitchFamily="50" charset="0"/>
                <a:cs typeface="Gotham Book" pitchFamily="50" charset="0"/>
              </a:rPr>
              <a:t>3D ojbect scanners</a:t>
            </a:r>
          </a:p>
          <a:p>
            <a:pPr marL="495300" lvl="0" indent="-457200">
              <a:lnSpc>
                <a:spcPct val="150000"/>
              </a:lnSpc>
              <a:buClr>
                <a:srgbClr val="FFC000"/>
              </a:buClr>
              <a:buSzPct val="100000"/>
              <a:buFont typeface="Courier New" panose="02070309020205020404" pitchFamily="49" charset="0"/>
              <a:buChar char="o"/>
            </a:pPr>
            <a:r>
              <a:rPr lang="en-US" sz="2400" dirty="0">
                <a:latin typeface="Gotham Book" pitchFamily="50" charset="0"/>
                <a:cs typeface="Gotham Book" pitchFamily="50" charset="0"/>
              </a:rPr>
              <a:t>Photogrammetry</a:t>
            </a:r>
            <a:r>
              <a:rPr lang="en" sz="2400" dirty="0">
                <a:latin typeface="Gotham Book" pitchFamily="50" charset="0"/>
                <a:cs typeface="Gotham Book" pitchFamily="50" charset="0"/>
              </a:rPr>
              <a:t>: 123D Catch </a:t>
            </a:r>
            <a:r>
              <a:rPr lang="en" sz="2400" u="sng" dirty="0">
                <a:solidFill>
                  <a:schemeClr val="hlink"/>
                </a:solidFill>
                <a:latin typeface="Gotham Book" pitchFamily="50" charset="0"/>
                <a:cs typeface="Gotham Book" pitchFamily="50" charset="0"/>
                <a:hlinkClick r:id="rId3"/>
              </a:rPr>
              <a:t>http://www.123dapp.com/catch</a:t>
            </a:r>
          </a:p>
          <a:p>
            <a:pPr marL="495300" lvl="0" indent="-457200" rtl="0">
              <a:lnSpc>
                <a:spcPct val="150000"/>
              </a:lnSpc>
              <a:spcBef>
                <a:spcPts val="0"/>
              </a:spcBef>
              <a:buClr>
                <a:srgbClr val="FFC000"/>
              </a:buClr>
              <a:buSzPct val="100000"/>
              <a:buFont typeface="Courier New" panose="02070309020205020404" pitchFamily="49" charset="0"/>
              <a:buChar char="o"/>
            </a:pPr>
            <a:r>
              <a:rPr lang="en" sz="2400" dirty="0">
                <a:latin typeface="Gotham Book" pitchFamily="50" charset="0"/>
                <a:cs typeface="Gotham Book" pitchFamily="50" charset="0"/>
              </a:rPr>
              <a:t>Other Scanners:</a:t>
            </a:r>
          </a:p>
          <a:p>
            <a:pPr marL="787908" lvl="1" indent="-457200">
              <a:lnSpc>
                <a:spcPct val="150000"/>
              </a:lnSpc>
              <a:buClr>
                <a:srgbClr val="FFC000"/>
              </a:buClr>
              <a:buSzPct val="100000"/>
              <a:buFont typeface="Courier New" panose="02070309020205020404" pitchFamily="49" charset="0"/>
              <a:buChar char="o"/>
            </a:pPr>
            <a:r>
              <a:rPr lang="en" sz="2200" dirty="0">
                <a:solidFill>
                  <a:schemeClr val="tx1"/>
                </a:solidFill>
                <a:latin typeface="Gotham Book" pitchFamily="50" charset="0"/>
                <a:cs typeface="Gotham Book" pitchFamily="50" charset="0"/>
              </a:rPr>
              <a:t>MRI or CT scan data</a:t>
            </a:r>
          </a:p>
        </p:txBody>
      </p:sp>
      <p:pic>
        <p:nvPicPr>
          <p:cNvPr id="86" name="Shape 86"/>
          <p:cNvPicPr preferRelativeResize="0"/>
          <p:nvPr/>
        </p:nvPicPr>
        <p:blipFill>
          <a:blip r:embed="rId4">
            <a:alphaModFix/>
          </a:blip>
          <a:stretch>
            <a:fillRect/>
          </a:stretch>
        </p:blipFill>
        <p:spPr>
          <a:xfrm>
            <a:off x="5791200" y="3105150"/>
            <a:ext cx="3160514" cy="16621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a:latin typeface="Gotham Bold" pitchFamily="50" charset="0"/>
                <a:cs typeface="Gotham Bold" pitchFamily="50" charset="0"/>
              </a:rPr>
              <a:t>What’s Used on Campus?</a:t>
            </a:r>
          </a:p>
        </p:txBody>
      </p:sp>
      <p:sp>
        <p:nvSpPr>
          <p:cNvPr id="132" name="Shape 132"/>
          <p:cNvSpPr txBox="1">
            <a:spLocks noGrp="1"/>
          </p:cNvSpPr>
          <p:nvPr>
            <p:ph type="body" idx="1"/>
          </p:nvPr>
        </p:nvSpPr>
        <p:spPr>
          <a:xfrm>
            <a:off x="381000" y="1384300"/>
            <a:ext cx="8229600" cy="3606600"/>
          </a:xfrm>
          <a:prstGeom prst="rect">
            <a:avLst/>
          </a:prstGeom>
        </p:spPr>
        <p:txBody>
          <a:bodyPr lIns="91425" tIns="91425" rIns="91425" bIns="91425" anchor="t" anchorCtr="0">
            <a:noAutofit/>
          </a:bodyPr>
          <a:lstStyle/>
          <a:p>
            <a:pPr marL="457200" lvl="0" indent="-381000" rtl="0">
              <a:spcBef>
                <a:spcPts val="0"/>
              </a:spcBef>
              <a:buClr>
                <a:srgbClr val="FFC000"/>
              </a:buClr>
              <a:buSzPct val="100000"/>
              <a:buFont typeface="Courier New" panose="02070309020205020404" pitchFamily="49" charset="0"/>
              <a:buChar char="o"/>
            </a:pPr>
            <a:r>
              <a:rPr lang="en" sz="2400" dirty="0">
                <a:latin typeface="Gotham Medium" pitchFamily="50" charset="0"/>
                <a:cs typeface="Gotham Medium" pitchFamily="50" charset="0"/>
              </a:rPr>
              <a:t>AutoCAD</a:t>
            </a:r>
          </a:p>
          <a:p>
            <a:pPr marL="457200" lvl="0" indent="-381000" rtl="0">
              <a:spcBef>
                <a:spcPts val="0"/>
              </a:spcBef>
              <a:buClr>
                <a:srgbClr val="FFC000"/>
              </a:buClr>
              <a:buSzPct val="100000"/>
              <a:buFont typeface="Courier New" panose="02070309020205020404" pitchFamily="49" charset="0"/>
              <a:buChar char="o"/>
            </a:pPr>
            <a:r>
              <a:rPr lang="en" sz="2400" dirty="0">
                <a:latin typeface="Gotham Medium" pitchFamily="50" charset="0"/>
                <a:cs typeface="Gotham Medium" pitchFamily="50" charset="0"/>
              </a:rPr>
              <a:t>Available in Specialized Labs</a:t>
            </a:r>
          </a:p>
          <a:p>
            <a:pPr marL="857250" lvl="1" indent="-285750" rtl="0">
              <a:spcBef>
                <a:spcPts val="0"/>
              </a:spcBef>
              <a:buClr>
                <a:srgbClr val="FFC000"/>
              </a:buClr>
              <a:buSzPct val="100000"/>
              <a:buFont typeface="Wingdings" panose="05000000000000000000" pitchFamily="2" charset="2"/>
              <a:buChar char="§"/>
            </a:pPr>
            <a:r>
              <a:rPr lang="en" sz="1800" dirty="0">
                <a:latin typeface="Gotham Medium" pitchFamily="50" charset="0"/>
                <a:cs typeface="Gotham Medium" pitchFamily="50" charset="0"/>
              </a:rPr>
              <a:t>SolidWorks </a:t>
            </a:r>
          </a:p>
          <a:p>
            <a:pPr marL="857250" lvl="1" indent="-285750" rtl="0">
              <a:spcBef>
                <a:spcPts val="0"/>
              </a:spcBef>
              <a:buClr>
                <a:srgbClr val="FFC000"/>
              </a:buClr>
              <a:buSzPct val="100000"/>
              <a:buFont typeface="Wingdings" panose="05000000000000000000" pitchFamily="2" charset="2"/>
              <a:buChar char="§"/>
            </a:pPr>
            <a:r>
              <a:rPr lang="en" sz="1800" dirty="0">
                <a:latin typeface="Gotham Medium" pitchFamily="50" charset="0"/>
                <a:cs typeface="Gotham Medium" pitchFamily="50" charset="0"/>
              </a:rPr>
              <a:t>Rhino 3D </a:t>
            </a:r>
          </a:p>
          <a:p>
            <a:pPr marL="857250" lvl="1" indent="-285750" rtl="0">
              <a:spcBef>
                <a:spcPts val="0"/>
              </a:spcBef>
              <a:buClr>
                <a:srgbClr val="FFC000"/>
              </a:buClr>
              <a:buSzPct val="100000"/>
              <a:buFont typeface="Wingdings" panose="05000000000000000000" pitchFamily="2" charset="2"/>
              <a:buChar char="§"/>
            </a:pPr>
            <a:r>
              <a:rPr lang="en" sz="1800" dirty="0">
                <a:latin typeface="Gotham Medium" pitchFamily="50" charset="0"/>
                <a:cs typeface="Gotham Medium" pitchFamily="50" charset="0"/>
              </a:rPr>
              <a:t>Photoshop</a:t>
            </a:r>
          </a:p>
          <a:p>
            <a:pPr marL="457200" lvl="0" indent="-381000" rtl="0">
              <a:spcBef>
                <a:spcPts val="0"/>
              </a:spcBef>
              <a:buClr>
                <a:srgbClr val="FFC000"/>
              </a:buClr>
              <a:buSzPct val="100000"/>
              <a:buFont typeface="Courier New" panose="02070309020205020404" pitchFamily="49" charset="0"/>
              <a:buChar char="o"/>
            </a:pPr>
            <a:r>
              <a:rPr lang="en" sz="2400" dirty="0">
                <a:latin typeface="Gotham Medium" pitchFamily="50" charset="0"/>
                <a:cs typeface="Gotham Medium" pitchFamily="50" charset="0"/>
              </a:rPr>
              <a:t>Free Programs</a:t>
            </a:r>
          </a:p>
          <a:p>
            <a:pPr marL="914400" lvl="1" indent="-342900" rtl="0">
              <a:spcBef>
                <a:spcPts val="0"/>
              </a:spcBef>
              <a:buClr>
                <a:srgbClr val="FFC000"/>
              </a:buClr>
              <a:buSzPct val="100000"/>
              <a:buFont typeface="Wingdings" panose="05000000000000000000" pitchFamily="2" charset="2"/>
              <a:buChar char="§"/>
            </a:pPr>
            <a:r>
              <a:rPr lang="en" sz="1800" dirty="0">
                <a:latin typeface="Gotham Medium" pitchFamily="50" charset="0"/>
                <a:cs typeface="Gotham Medium" pitchFamily="50" charset="0"/>
              </a:rPr>
              <a:t>123D Design</a:t>
            </a:r>
          </a:p>
          <a:p>
            <a:pPr marL="914400" lvl="1" indent="-342900" rtl="0">
              <a:spcBef>
                <a:spcPts val="0"/>
              </a:spcBef>
              <a:buClr>
                <a:srgbClr val="FFC000"/>
              </a:buClr>
              <a:buSzPct val="100000"/>
              <a:buFont typeface="Wingdings" panose="05000000000000000000" pitchFamily="2" charset="2"/>
              <a:buChar char="§"/>
            </a:pPr>
            <a:r>
              <a:rPr lang="en" sz="1800" dirty="0">
                <a:latin typeface="Gotham Medium" pitchFamily="50" charset="0"/>
                <a:cs typeface="Gotham Medium" pitchFamily="50" charset="0"/>
              </a:rPr>
              <a:t>Sketchup</a:t>
            </a:r>
          </a:p>
          <a:p>
            <a:pPr marL="914400" lvl="1" indent="-342900" rtl="0">
              <a:spcBef>
                <a:spcPts val="0"/>
              </a:spcBef>
              <a:buClr>
                <a:srgbClr val="FFC000"/>
              </a:buClr>
              <a:buSzPct val="100000"/>
              <a:buFont typeface="Wingdings" panose="05000000000000000000" pitchFamily="2" charset="2"/>
              <a:buChar char="§"/>
            </a:pPr>
            <a:r>
              <a:rPr lang="en" sz="1800" dirty="0">
                <a:latin typeface="Gotham Medium" pitchFamily="50" charset="0"/>
                <a:cs typeface="Gotham Medium" pitchFamily="50" charset="0"/>
              </a:rPr>
              <a:t>Blender</a:t>
            </a:r>
          </a:p>
          <a:p>
            <a:pPr marL="914400" lvl="1" indent="-342900" rtl="0">
              <a:spcBef>
                <a:spcPts val="0"/>
              </a:spcBef>
              <a:buClr>
                <a:srgbClr val="FFC000"/>
              </a:buClr>
              <a:buSzPct val="100000"/>
              <a:buFont typeface="Wingdings" panose="05000000000000000000" pitchFamily="2" charset="2"/>
              <a:buChar char="§"/>
            </a:pPr>
            <a:r>
              <a:rPr lang="en" sz="1800" dirty="0">
                <a:latin typeface="Gotham Medium" pitchFamily="50" charset="0"/>
                <a:cs typeface="Gotham Medium" pitchFamily="50" charset="0"/>
              </a:rPr>
              <a:t>Meshmixer</a:t>
            </a:r>
          </a:p>
          <a:p>
            <a:pPr marL="457200" lvl="0" indent="-381000" rtl="0">
              <a:spcBef>
                <a:spcPts val="0"/>
              </a:spcBef>
              <a:buClr>
                <a:srgbClr val="FFC000"/>
              </a:buClr>
              <a:buSzPct val="100000"/>
              <a:buFont typeface="Courier New" panose="02070309020205020404" pitchFamily="49" charset="0"/>
              <a:buChar char="o"/>
            </a:pPr>
            <a:r>
              <a:rPr lang="en" sz="2400" dirty="0">
                <a:latin typeface="Gotham Medium" pitchFamily="50" charset="0"/>
                <a:cs typeface="Gotham Medium" pitchFamily="50" charset="0"/>
              </a:rPr>
              <a:t>Extracting files from CAT/MRI scans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5181600" y="1040706"/>
            <a:ext cx="3004400" cy="1408176"/>
          </a:xfrm>
          <a:prstGeom prst="rect">
            <a:avLst/>
          </a:prstGeom>
          <a:noFill/>
          <a:ln>
            <a:noFill/>
          </a:ln>
        </p:spPr>
      </p:pic>
      <p:sp>
        <p:nvSpPr>
          <p:cNvPr id="118" name="Shape 118"/>
          <p:cNvSpPr txBox="1">
            <a:spLocks noGrp="1"/>
          </p:cNvSpPr>
          <p:nvPr>
            <p:ph type="title"/>
          </p:nvPr>
        </p:nvSpPr>
        <p:spPr>
          <a:xfrm>
            <a:off x="457200" y="57150"/>
            <a:ext cx="8229600" cy="1141499"/>
          </a:xfrm>
          <a:prstGeom prst="rect">
            <a:avLst/>
          </a:prstGeom>
        </p:spPr>
        <p:txBody>
          <a:bodyPr lIns="91425" tIns="91425" rIns="91425" bIns="91425" anchor="b" anchorCtr="0">
            <a:noAutofit/>
          </a:bodyPr>
          <a:lstStyle/>
          <a:p>
            <a:pPr lvl="0" rtl="0">
              <a:spcBef>
                <a:spcPts val="0"/>
              </a:spcBef>
              <a:buNone/>
            </a:pPr>
            <a:r>
              <a:rPr lang="en" sz="3600" dirty="0">
                <a:latin typeface="Gotham Bold" pitchFamily="50" charset="0"/>
                <a:cs typeface="Gotham Bold" pitchFamily="50" charset="0"/>
              </a:rPr>
              <a:t>3D Printing at the Library</a:t>
            </a:r>
          </a:p>
        </p:txBody>
      </p:sp>
      <p:sp>
        <p:nvSpPr>
          <p:cNvPr id="4" name="Content Placeholder 2"/>
          <p:cNvSpPr txBox="1">
            <a:spLocks/>
          </p:cNvSpPr>
          <p:nvPr/>
        </p:nvSpPr>
        <p:spPr>
          <a:xfrm>
            <a:off x="533400" y="1087374"/>
            <a:ext cx="4724400" cy="4303776"/>
          </a:xfrm>
          <a:prstGeom prst="rect">
            <a:avLst/>
          </a:prstGeom>
        </p:spPr>
        <p:txBody>
          <a:bodyPr vert="horz" lIns="91425" tIns="91425" rIns="91425" bIns="91425" anchor="t" anchorCtr="0">
            <a:normAutofit/>
          </a:bodyPr>
          <a:lstStyle>
            <a:lvl1pPr marL="365760" indent="-256032" algn="l" rtl="0" eaLnBrk="1" latinLnBrk="0" hangingPunct="1">
              <a:spcBef>
                <a:spcPts val="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0"/>
              </a:spcBef>
              <a:buClr>
                <a:schemeClr val="accent3"/>
              </a:buClr>
              <a:buFont typeface="Georgia"/>
              <a:buChar char="◦"/>
              <a:defRPr kumimoji="0" sz="1400" kern="1200" baseline="0">
                <a:solidFill>
                  <a:schemeClr val="accent3"/>
                </a:solidFill>
                <a:latin typeface="+mn-lt"/>
                <a:ea typeface="+mn-ea"/>
                <a:cs typeface="+mn-cs"/>
              </a:defRPr>
            </a:lvl9pPr>
          </a:lstStyle>
          <a:p>
            <a:pPr>
              <a:lnSpc>
                <a:spcPct val="110000"/>
              </a:lnSpc>
              <a:buFont typeface="Courier New" panose="02070309020205020404" pitchFamily="49" charset="0"/>
              <a:buChar char="o"/>
            </a:pPr>
            <a:r>
              <a:rPr lang="en-US" sz="2400" dirty="0">
                <a:latin typeface="Gotham Medium" pitchFamily="50" charset="0"/>
                <a:cs typeface="Gotham Medium" pitchFamily="50" charset="0"/>
              </a:rPr>
              <a:t>Mediated services</a:t>
            </a:r>
          </a:p>
          <a:p>
            <a:pPr>
              <a:lnSpc>
                <a:spcPct val="110000"/>
              </a:lnSpc>
              <a:buFont typeface="Courier New" panose="02070309020205020404" pitchFamily="49" charset="0"/>
              <a:buChar char="o"/>
            </a:pPr>
            <a:endParaRPr lang="en-US" sz="800" dirty="0">
              <a:latin typeface="Gotham Medium" pitchFamily="50" charset="0"/>
              <a:cs typeface="Gotham Medium" pitchFamily="50" charset="0"/>
            </a:endParaRPr>
          </a:p>
          <a:p>
            <a:pPr>
              <a:lnSpc>
                <a:spcPct val="110000"/>
              </a:lnSpc>
              <a:buFont typeface="Courier New" panose="02070309020205020404" pitchFamily="49" charset="0"/>
              <a:buChar char="o"/>
            </a:pPr>
            <a:r>
              <a:rPr lang="en-US" sz="2400" dirty="0">
                <a:latin typeface="Gotham Medium" pitchFamily="50" charset="0"/>
                <a:cs typeface="Gotham Medium" pitchFamily="50" charset="0"/>
              </a:rPr>
              <a:t>Hobbyist-level prototyping machines</a:t>
            </a:r>
          </a:p>
          <a:p>
            <a:pPr>
              <a:lnSpc>
                <a:spcPct val="110000"/>
              </a:lnSpc>
              <a:buFont typeface="Courier New" panose="02070309020205020404" pitchFamily="49" charset="0"/>
              <a:buChar char="o"/>
            </a:pPr>
            <a:endParaRPr lang="en-US" sz="800" dirty="0">
              <a:latin typeface="Gotham Medium" pitchFamily="50" charset="0"/>
              <a:cs typeface="Gotham Medium" pitchFamily="50" charset="0"/>
            </a:endParaRPr>
          </a:p>
          <a:p>
            <a:pPr>
              <a:lnSpc>
                <a:spcPct val="110000"/>
              </a:lnSpc>
              <a:buFont typeface="Courier New" panose="02070309020205020404" pitchFamily="49" charset="0"/>
              <a:buChar char="o"/>
            </a:pPr>
            <a:r>
              <a:rPr lang="en-US" sz="2400" dirty="0">
                <a:latin typeface="Gotham Medium" pitchFamily="50" charset="0"/>
                <a:cs typeface="Gotham Medium" pitchFamily="50" charset="0"/>
              </a:rPr>
              <a:t>20 - 25¢ per gram </a:t>
            </a:r>
          </a:p>
          <a:p>
            <a:pPr>
              <a:lnSpc>
                <a:spcPct val="110000"/>
              </a:lnSpc>
              <a:buFont typeface="Courier New" panose="02070309020205020404" pitchFamily="49" charset="0"/>
              <a:buChar char="o"/>
            </a:pPr>
            <a:endParaRPr lang="en-US" sz="900" dirty="0">
              <a:latin typeface="Gotham Medium" pitchFamily="50" charset="0"/>
              <a:cs typeface="Gotham Medium" pitchFamily="50" charset="0"/>
            </a:endParaRPr>
          </a:p>
          <a:p>
            <a:pPr>
              <a:lnSpc>
                <a:spcPct val="110000"/>
              </a:lnSpc>
              <a:buFont typeface="Courier New" panose="02070309020205020404" pitchFamily="49" charset="0"/>
              <a:buChar char="o"/>
            </a:pPr>
            <a:r>
              <a:rPr lang="en-US" sz="2400" dirty="0">
                <a:latin typeface="Gotham Medium" pitchFamily="50" charset="0"/>
                <a:cs typeface="Gotham Medium" pitchFamily="50" charset="0"/>
              </a:rPr>
              <a:t>User-friendly process!</a:t>
            </a:r>
          </a:p>
          <a:p>
            <a:pPr>
              <a:lnSpc>
                <a:spcPct val="110000"/>
              </a:lnSpc>
              <a:buFont typeface="Courier New" panose="02070309020205020404" pitchFamily="49" charset="0"/>
              <a:buChar char="o"/>
            </a:pPr>
            <a:endParaRPr lang="en-US" sz="800" dirty="0">
              <a:latin typeface="Gotham Medium" pitchFamily="50" charset="0"/>
              <a:cs typeface="Gotham Medium" pitchFamily="50" charset="0"/>
            </a:endParaRPr>
          </a:p>
          <a:p>
            <a:pPr>
              <a:lnSpc>
                <a:spcPct val="110000"/>
              </a:lnSpc>
              <a:buFont typeface="Courier New" panose="02070309020205020404" pitchFamily="49" charset="0"/>
              <a:buChar char="o"/>
            </a:pPr>
            <a:r>
              <a:rPr lang="en-US" sz="2400" dirty="0">
                <a:latin typeface="Gotham Medium" pitchFamily="50" charset="0"/>
                <a:cs typeface="Gotham Medium" pitchFamily="50" charset="0"/>
              </a:rPr>
              <a:t>Accessible to model-makers and novices using community files</a:t>
            </a:r>
          </a:p>
          <a:p>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2162" t="1922" r="15135" b="-30"/>
          <a:stretch/>
        </p:blipFill>
        <p:spPr>
          <a:xfrm>
            <a:off x="6248400" y="2495550"/>
            <a:ext cx="2386973" cy="2500148"/>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latin typeface="Gotham Bold" pitchFamily="50" charset="0"/>
                <a:cs typeface="Gotham Bold" pitchFamily="50" charset="0"/>
              </a:rPr>
              <a:t>Agenda</a:t>
            </a:r>
          </a:p>
        </p:txBody>
      </p:sp>
      <p:sp>
        <p:nvSpPr>
          <p:cNvPr id="35" name="Shape 35"/>
          <p:cNvSpPr txBox="1">
            <a:spLocks noGrp="1"/>
          </p:cNvSpPr>
          <p:nvPr>
            <p:ph type="body" idx="1"/>
          </p:nvPr>
        </p:nvSpPr>
        <p:spPr>
          <a:xfrm>
            <a:off x="457200" y="1231899"/>
            <a:ext cx="8229600" cy="3778251"/>
          </a:xfrm>
          <a:prstGeom prst="rect">
            <a:avLst/>
          </a:prstGeom>
        </p:spPr>
        <p:txBody>
          <a:bodyPr lIns="91425" tIns="91425" rIns="91425" bIns="91425" anchor="t" anchorCtr="0">
            <a:noAutofit/>
          </a:bodyPr>
          <a:lstStyle/>
          <a:p>
            <a:pPr rtl="0">
              <a:lnSpc>
                <a:spcPct val="150000"/>
              </a:lnSpc>
              <a:spcBef>
                <a:spcPts val="0"/>
              </a:spcBef>
              <a:buFont typeface="Courier New" panose="02070309020205020404" pitchFamily="49" charset="0"/>
              <a:buChar char="o"/>
            </a:pPr>
            <a:r>
              <a:rPr lang="en" dirty="0">
                <a:latin typeface="Gotham Bold" pitchFamily="50" charset="0"/>
                <a:cs typeface="Gotham Bold" pitchFamily="50" charset="0"/>
              </a:rPr>
              <a:t>What is 3D Printing? Why use it?</a:t>
            </a:r>
          </a:p>
          <a:p>
            <a:pPr lvl="1">
              <a:lnSpc>
                <a:spcPct val="150000"/>
              </a:lnSpc>
              <a:buFont typeface="Courier New" panose="02070309020205020404" pitchFamily="49" charset="0"/>
              <a:buChar char="o"/>
            </a:pPr>
            <a:r>
              <a:rPr lang="en" dirty="0">
                <a:latin typeface="Gotham Bold" pitchFamily="50" charset="0"/>
                <a:cs typeface="Gotham Bold" pitchFamily="50" charset="0"/>
              </a:rPr>
              <a:t>Examples</a:t>
            </a:r>
          </a:p>
          <a:p>
            <a:pPr>
              <a:lnSpc>
                <a:spcPct val="150000"/>
              </a:lnSpc>
              <a:buFont typeface="Courier New" panose="02070309020205020404" pitchFamily="49" charset="0"/>
              <a:buChar char="o"/>
            </a:pPr>
            <a:r>
              <a:rPr lang="en" dirty="0">
                <a:latin typeface="Gotham Bold" pitchFamily="50" charset="0"/>
                <a:cs typeface="Gotham Bold" pitchFamily="50" charset="0"/>
              </a:rPr>
              <a:t>Tour of Make Central 3D Printing Services: 3D printing in the library</a:t>
            </a:r>
          </a:p>
          <a:p>
            <a:pPr>
              <a:lnSpc>
                <a:spcPct val="150000"/>
              </a:lnSpc>
              <a:buFont typeface="Courier New" panose="02070309020205020404" pitchFamily="49" charset="0"/>
              <a:buChar char="o"/>
            </a:pPr>
            <a:r>
              <a:rPr lang="en">
                <a:latin typeface="Gotham Bold" pitchFamily="50" charset="0"/>
                <a:cs typeface="Gotham Bold" pitchFamily="50" charset="0"/>
              </a:rPr>
              <a:t>Making a bird house with TinkerCad</a:t>
            </a:r>
            <a:endParaRPr lang="en" dirty="0">
              <a:latin typeface="Gotham Bold" pitchFamily="50" charset="0"/>
              <a:cs typeface="Gotham Bold" pitchFamily="50"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04800" y="590550"/>
            <a:ext cx="8229600" cy="800100"/>
          </a:xfrm>
          <a:prstGeom prst="rect">
            <a:avLst/>
          </a:prstGeom>
        </p:spPr>
        <p:txBody>
          <a:bodyPr lIns="91425" tIns="91425" rIns="91425" bIns="91425" anchor="b" anchorCtr="0">
            <a:noAutofit/>
          </a:bodyPr>
          <a:lstStyle/>
          <a:p>
            <a:pPr>
              <a:spcBef>
                <a:spcPts val="0"/>
              </a:spcBef>
              <a:buNone/>
            </a:pPr>
            <a:r>
              <a:rPr lang="en" dirty="0">
                <a:latin typeface="Gotham Bold" pitchFamily="50" charset="0"/>
                <a:cs typeface="Gotham Bold" pitchFamily="50" charset="0"/>
              </a:rPr>
              <a:t>What is 3D Printing?</a:t>
            </a:r>
          </a:p>
        </p:txBody>
      </p:sp>
      <p:sp>
        <p:nvSpPr>
          <p:cNvPr id="3" name="Content Placeholder 2"/>
          <p:cNvSpPr>
            <a:spLocks noGrp="1"/>
          </p:cNvSpPr>
          <p:nvPr>
            <p:ph sz="half" idx="1"/>
          </p:nvPr>
        </p:nvSpPr>
        <p:spPr>
          <a:xfrm>
            <a:off x="381000" y="1428750"/>
            <a:ext cx="3886200" cy="3394472"/>
          </a:xfrm>
        </p:spPr>
        <p:txBody>
          <a:bodyPr/>
          <a:lstStyle/>
          <a:p>
            <a:pPr>
              <a:spcBef>
                <a:spcPts val="1000"/>
              </a:spcBef>
            </a:pPr>
            <a:r>
              <a:rPr lang="en-US" dirty="0">
                <a:latin typeface="Gotham Book" pitchFamily="50" charset="0"/>
                <a:cs typeface="Gotham Book" pitchFamily="50" charset="0"/>
              </a:rPr>
              <a:t>CAD file </a:t>
            </a:r>
            <a:r>
              <a:rPr lang="en-US" dirty="0">
                <a:sym typeface="Symbol"/>
              </a:rPr>
              <a:t></a:t>
            </a:r>
            <a:r>
              <a:rPr lang="en-US" dirty="0">
                <a:latin typeface="Gotham Book" pitchFamily="50" charset="0"/>
                <a:cs typeface="Gotham Book" pitchFamily="50" charset="0"/>
              </a:rPr>
              <a:t> Physical Object </a:t>
            </a:r>
          </a:p>
          <a:p>
            <a:pPr>
              <a:spcBef>
                <a:spcPts val="1000"/>
              </a:spcBef>
            </a:pPr>
            <a:r>
              <a:rPr lang="en-US" dirty="0">
                <a:latin typeface="Gotham Book" pitchFamily="50" charset="0"/>
                <a:cs typeface="Gotham Book" pitchFamily="50" charset="0"/>
              </a:rPr>
              <a:t>Also called additive manufacturing Adding material layer by layer</a:t>
            </a:r>
          </a:p>
          <a:p>
            <a:pPr>
              <a:spcBef>
                <a:spcPts val="1000"/>
              </a:spcBef>
            </a:pPr>
            <a:r>
              <a:rPr lang="en-US" dirty="0">
                <a:latin typeface="Gotham Book" pitchFamily="50" charset="0"/>
                <a:cs typeface="Gotham Book" pitchFamily="50" charset="0"/>
              </a:rPr>
              <a:t>Dates back to 1980s</a:t>
            </a:r>
          </a:p>
          <a:p>
            <a:pPr>
              <a:spcBef>
                <a:spcPts val="1000"/>
              </a:spcBef>
            </a:pPr>
            <a:r>
              <a:rPr lang="en-US" dirty="0">
                <a:latin typeface="Gotham Book" pitchFamily="50" charset="0"/>
                <a:cs typeface="Gotham Book" pitchFamily="50" charset="0"/>
              </a:rPr>
              <a:t>Term is applied across materials and processes</a:t>
            </a:r>
          </a:p>
          <a:p>
            <a:endParaRPr lang="en-US" dirty="0"/>
          </a:p>
        </p:txBody>
      </p:sp>
      <p:pic>
        <p:nvPicPr>
          <p:cNvPr id="41" name="Shape 41"/>
          <p:cNvPicPr preferRelativeResize="0"/>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437072" y="1688655"/>
            <a:ext cx="4524349" cy="28956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15757" y="0"/>
            <a:ext cx="8229600" cy="1141499"/>
          </a:xfrm>
          <a:prstGeom prst="rect">
            <a:avLst/>
          </a:prstGeom>
        </p:spPr>
        <p:txBody>
          <a:bodyPr lIns="91425" tIns="91425" rIns="91425" bIns="91425" anchor="b" anchorCtr="0">
            <a:noAutofit/>
          </a:bodyPr>
          <a:lstStyle/>
          <a:p>
            <a:pPr lvl="0" rtl="0">
              <a:spcBef>
                <a:spcPts val="0"/>
              </a:spcBef>
              <a:buNone/>
            </a:pPr>
            <a:r>
              <a:rPr lang="en" sz="3600" dirty="0">
                <a:latin typeface="Gotham Bold" pitchFamily="50" charset="0"/>
                <a:cs typeface="Gotham Bold" pitchFamily="50" charset="0"/>
              </a:rPr>
              <a:t>Outline of the Process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285" r="2774" b="5571"/>
          <a:stretch/>
        </p:blipFill>
        <p:spPr bwMode="auto">
          <a:xfrm>
            <a:off x="228600" y="1101866"/>
            <a:ext cx="6212425" cy="398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19400" y="2038350"/>
            <a:ext cx="1143000" cy="289441"/>
          </a:xfrm>
          <a:prstGeom prst="roundRect">
            <a:avLst/>
          </a:prstGeom>
          <a:solidFill>
            <a:schemeClr val="bg1"/>
          </a:solidFill>
          <a:ln w="12700">
            <a:solidFill>
              <a:srgbClr val="006699"/>
            </a:solidFill>
          </a:ln>
        </p:spPr>
        <p:txBody>
          <a:bodyPr wrap="square" rtlCol="0">
            <a:spAutoFit/>
          </a:bodyPr>
          <a:lstStyle/>
          <a:p>
            <a:pPr algn="ctr"/>
            <a:r>
              <a:rPr lang="en-US" sz="1100" dirty="0">
                <a:latin typeface="Calibri" panose="020F0502020204030204" pitchFamily="34" charset="0"/>
              </a:rPr>
              <a:t>3D Printer</a:t>
            </a:r>
          </a:p>
        </p:txBody>
      </p:sp>
      <p:sp>
        <p:nvSpPr>
          <p:cNvPr id="21" name="TextBox 20"/>
          <p:cNvSpPr txBox="1"/>
          <p:nvPr/>
        </p:nvSpPr>
        <p:spPr>
          <a:xfrm>
            <a:off x="2843668" y="1276350"/>
            <a:ext cx="1143000" cy="340519"/>
          </a:xfrm>
          <a:prstGeom prst="roundRect">
            <a:avLst/>
          </a:prstGeom>
          <a:solidFill>
            <a:schemeClr val="bg1"/>
          </a:solidFill>
          <a:ln w="12700">
            <a:solidFill>
              <a:srgbClr val="006699"/>
            </a:solidFill>
          </a:ln>
        </p:spPr>
        <p:txBody>
          <a:bodyPr wrap="square" rtlCol="0">
            <a:spAutoFit/>
          </a:bodyPr>
          <a:lstStyle/>
          <a:p>
            <a:pPr algn="ctr"/>
            <a:r>
              <a:rPr lang="en-US" dirty="0">
                <a:latin typeface="Calibri" panose="020F0502020204030204" pitchFamily="34" charset="0"/>
              </a:rPr>
              <a:t>Slicer</a:t>
            </a:r>
          </a:p>
        </p:txBody>
      </p:sp>
      <p:sp>
        <p:nvSpPr>
          <p:cNvPr id="23" name="TextBox 22"/>
          <p:cNvSpPr txBox="1"/>
          <p:nvPr/>
        </p:nvSpPr>
        <p:spPr>
          <a:xfrm>
            <a:off x="1219200" y="1301888"/>
            <a:ext cx="1143000" cy="297954"/>
          </a:xfrm>
          <a:prstGeom prst="roundRect">
            <a:avLst/>
          </a:prstGeom>
          <a:solidFill>
            <a:schemeClr val="bg1"/>
          </a:solidFill>
          <a:ln w="12700">
            <a:solidFill>
              <a:srgbClr val="006699"/>
            </a:solidFill>
          </a:ln>
        </p:spPr>
        <p:txBody>
          <a:bodyPr wrap="square" rtlCol="0">
            <a:spAutoFit/>
          </a:bodyPr>
          <a:lstStyle/>
          <a:p>
            <a:pPr algn="ctr"/>
            <a:r>
              <a:rPr lang="en-US" sz="1150" dirty="0">
                <a:latin typeface="Calibri" panose="020F0502020204030204" pitchFamily="34" charset="0"/>
              </a:rPr>
              <a:t>Check &amp; Repair</a:t>
            </a:r>
          </a:p>
        </p:txBody>
      </p:sp>
      <p:sp>
        <p:nvSpPr>
          <p:cNvPr id="24" name="Content Placeholder 2"/>
          <p:cNvSpPr txBox="1">
            <a:spLocks/>
          </p:cNvSpPr>
          <p:nvPr/>
        </p:nvSpPr>
        <p:spPr>
          <a:xfrm>
            <a:off x="6477000" y="947889"/>
            <a:ext cx="2667000" cy="3900457"/>
          </a:xfrm>
          <a:prstGeom prst="rect">
            <a:avLst/>
          </a:prstGeom>
          <a:solidFill>
            <a:schemeClr val="accent2">
              <a:lumMod val="20000"/>
              <a:lumOff val="80000"/>
            </a:schemeClr>
          </a:solidFill>
          <a:ln w="12700">
            <a:solidFill>
              <a:schemeClr val="accent3">
                <a:lumMod val="60000"/>
                <a:lumOff val="40000"/>
              </a:schemeClr>
            </a:solidFill>
          </a:ln>
        </p:spPr>
        <p:txBody>
          <a:bodyPr vert="horz" lIns="91425" tIns="91425" rIns="91425" bIns="91425" anchor="t" anchorCtr="0">
            <a:normAutofit/>
          </a:bodyPr>
          <a:lstStyle>
            <a:lvl1pPr marL="365760" indent="-256032" algn="l" rtl="0" eaLnBrk="1" latinLnBrk="0" hangingPunct="1">
              <a:spcBef>
                <a:spcPts val="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0"/>
              </a:spcBef>
              <a:buClr>
                <a:schemeClr val="accent3"/>
              </a:buClr>
              <a:buFont typeface="Georgia"/>
              <a:buChar char="◦"/>
              <a:defRPr kumimoji="0" sz="1400" kern="1200" baseline="0">
                <a:solidFill>
                  <a:schemeClr val="accent3"/>
                </a:solidFill>
                <a:latin typeface="+mn-lt"/>
                <a:ea typeface="+mn-ea"/>
                <a:cs typeface="+mn-cs"/>
              </a:defRPr>
            </a:lvl9pPr>
          </a:lstStyle>
          <a:p>
            <a:pPr marL="452628" indent="-342900">
              <a:spcBef>
                <a:spcPts val="1000"/>
              </a:spcBef>
              <a:buFont typeface="+mj-lt"/>
              <a:buAutoNum type="arabicParenR"/>
            </a:pPr>
            <a:r>
              <a:rPr lang="en-US" sz="2000" b="1" dirty="0">
                <a:latin typeface="Gotham Medium" pitchFamily="50" charset="0"/>
                <a:cs typeface="Gotham Medium" pitchFamily="50" charset="0"/>
              </a:rPr>
              <a:t>CAD file</a:t>
            </a:r>
          </a:p>
          <a:p>
            <a:pPr marL="452628" indent="-342900">
              <a:spcBef>
                <a:spcPts val="1000"/>
              </a:spcBef>
              <a:buFont typeface="+mj-lt"/>
              <a:buAutoNum type="arabicParenR"/>
            </a:pPr>
            <a:r>
              <a:rPr lang="en-US" sz="2000" b="1" dirty="0">
                <a:latin typeface="Gotham Medium" pitchFamily="50" charset="0"/>
                <a:cs typeface="Gotham Medium" pitchFamily="50" charset="0"/>
              </a:rPr>
              <a:t>Check &amp; Repair file</a:t>
            </a:r>
          </a:p>
          <a:p>
            <a:pPr marL="452628" indent="-342900">
              <a:spcBef>
                <a:spcPts val="1000"/>
              </a:spcBef>
              <a:buFont typeface="+mj-lt"/>
              <a:buAutoNum type="arabicParenR"/>
            </a:pPr>
            <a:r>
              <a:rPr lang="en-US" sz="2000" b="1" dirty="0">
                <a:latin typeface="Gotham Medium" pitchFamily="50" charset="0"/>
                <a:cs typeface="Gotham Medium" pitchFamily="50" charset="0"/>
              </a:rPr>
              <a:t>Slice file</a:t>
            </a:r>
          </a:p>
          <a:p>
            <a:pPr marL="452628" indent="-342900">
              <a:spcBef>
                <a:spcPts val="1000"/>
              </a:spcBef>
              <a:buFont typeface="+mj-lt"/>
              <a:buAutoNum type="arabicParenR"/>
            </a:pPr>
            <a:r>
              <a:rPr lang="en-US" sz="2000" b="1" dirty="0">
                <a:latin typeface="Gotham Medium" pitchFamily="50" charset="0"/>
                <a:cs typeface="Gotham Medium" pitchFamily="50" charset="0"/>
              </a:rPr>
              <a:t>Choose Material</a:t>
            </a:r>
          </a:p>
          <a:p>
            <a:pPr marL="452628" indent="-342900">
              <a:spcBef>
                <a:spcPts val="1000"/>
              </a:spcBef>
              <a:buFont typeface="+mj-lt"/>
              <a:buAutoNum type="arabicParenR"/>
            </a:pPr>
            <a:r>
              <a:rPr lang="en-US" sz="2000" b="1" dirty="0">
                <a:latin typeface="Gotham Medium" pitchFamily="50" charset="0"/>
                <a:cs typeface="Gotham Medium" pitchFamily="50" charset="0"/>
              </a:rPr>
              <a:t>Print file</a:t>
            </a:r>
          </a:p>
          <a:p>
            <a:pPr marL="452628" indent="-342900">
              <a:spcBef>
                <a:spcPts val="1000"/>
              </a:spcBef>
              <a:buFont typeface="+mj-lt"/>
              <a:buAutoNum type="arabicParenR"/>
            </a:pPr>
            <a:r>
              <a:rPr lang="en-US" sz="2000" b="1" dirty="0">
                <a:latin typeface="Gotham Medium" pitchFamily="50" charset="0"/>
                <a:cs typeface="Gotham Medium" pitchFamily="50" charset="0"/>
              </a:rPr>
              <a:t>Clean up &amp; Finish object (optional)</a:t>
            </a:r>
          </a:p>
          <a:p>
            <a:pPr marL="452628" indent="-342900">
              <a:spcBef>
                <a:spcPts val="1000"/>
              </a:spcBef>
              <a:buFont typeface="+mj-lt"/>
              <a:buAutoNum type="arabicParenR"/>
            </a:pPr>
            <a:endParaRPr lang="en-US" sz="1600" b="1" dirty="0">
              <a:latin typeface="Gotham Medium" pitchFamily="50" charset="0"/>
              <a:cs typeface="Gotham Medium" pitchFamily="50" charset="0"/>
            </a:endParaRPr>
          </a:p>
          <a:p>
            <a:pPr>
              <a:spcBef>
                <a:spcPts val="1000"/>
              </a:spcBef>
            </a:pPr>
            <a:endParaRPr lang="en-US" sz="1600" dirty="0">
              <a:latin typeface="Gotham Book" pitchFamily="50" charset="0"/>
              <a:cs typeface="Gotham Book" pitchFamily="50" charset="0"/>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3D Printing often works in layers</a:t>
            </a:r>
          </a:p>
        </p:txBody>
      </p:sp>
      <p:pic>
        <p:nvPicPr>
          <p:cNvPr id="4" name="Picture 3"/>
          <p:cNvPicPr>
            <a:picLocks noChangeAspect="1"/>
          </p:cNvPicPr>
          <p:nvPr/>
        </p:nvPicPr>
        <p:blipFill>
          <a:blip r:embed="rId2"/>
          <a:stretch>
            <a:fillRect/>
          </a:stretch>
        </p:blipFill>
        <p:spPr>
          <a:xfrm>
            <a:off x="762000" y="2185987"/>
            <a:ext cx="3148542" cy="1866900"/>
          </a:xfrm>
          <a:prstGeom prst="rect">
            <a:avLst/>
          </a:prstGeom>
        </p:spPr>
      </p:pic>
      <p:pic>
        <p:nvPicPr>
          <p:cNvPr id="5" name="Picture 4"/>
          <p:cNvPicPr>
            <a:picLocks noChangeAspect="1"/>
          </p:cNvPicPr>
          <p:nvPr/>
        </p:nvPicPr>
        <p:blipFill>
          <a:blip r:embed="rId3"/>
          <a:stretch>
            <a:fillRect/>
          </a:stretch>
        </p:blipFill>
        <p:spPr>
          <a:xfrm>
            <a:off x="4555435" y="1962150"/>
            <a:ext cx="4114800" cy="2314575"/>
          </a:xfrm>
          <a:prstGeom prst="rect">
            <a:avLst/>
          </a:prstGeom>
        </p:spPr>
      </p:pic>
    </p:spTree>
    <p:extLst>
      <p:ext uri="{BB962C8B-B14F-4D97-AF65-F5344CB8AC3E}">
        <p14:creationId xmlns:p14="http://schemas.microsoft.com/office/powerpoint/2010/main" val="122184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00100"/>
          </a:xfrm>
        </p:spPr>
        <p:txBody>
          <a:bodyPr/>
          <a:lstStyle/>
          <a:p>
            <a:r>
              <a:rPr lang="en-US" dirty="0">
                <a:latin typeface="Gotham Bold" pitchFamily="50" charset="0"/>
                <a:cs typeface="Gotham Bold" pitchFamily="50" charset="0"/>
              </a:rPr>
              <a:t>Rapid prototyping</a:t>
            </a:r>
          </a:p>
        </p:txBody>
      </p:sp>
      <p:sp>
        <p:nvSpPr>
          <p:cNvPr id="3" name="Content Placeholder 2"/>
          <p:cNvSpPr>
            <a:spLocks noGrp="1"/>
          </p:cNvSpPr>
          <p:nvPr>
            <p:ph idx="1"/>
          </p:nvPr>
        </p:nvSpPr>
        <p:spPr>
          <a:xfrm>
            <a:off x="457200" y="1504950"/>
            <a:ext cx="8229600" cy="3243834"/>
          </a:xfrm>
        </p:spPr>
        <p:txBody>
          <a:bodyPr>
            <a:normAutofit fontScale="85000" lnSpcReduction="10000"/>
          </a:bodyPr>
          <a:lstStyle/>
          <a:p>
            <a:r>
              <a:rPr lang="en-US" dirty="0">
                <a:latin typeface="Franklin Gothic Book" panose="020B0503020102020204" pitchFamily="34" charset="0"/>
              </a:rPr>
              <a:t>“Rather than using custom machine tools to build early prototypes of new parts, Ford is now using 3-D printing technology to design and test its engineers’ latest ideas…in as little as a week after they create a new design—compared with a previous wait time of three to four months”-USA Today</a:t>
            </a:r>
          </a:p>
          <a:p>
            <a:endParaRPr lang="en-US" dirty="0">
              <a:latin typeface="Franklin Gothic Book" panose="020B0503020102020204" pitchFamily="34" charset="0"/>
            </a:endParaRPr>
          </a:p>
          <a:p>
            <a:r>
              <a:rPr lang="en-US" dirty="0">
                <a:latin typeface="Franklin Gothic Book" panose="020B0503020102020204" pitchFamily="34" charset="0"/>
              </a:rPr>
              <a:t>“in some cases tripling the number of iterations of a new product that can be refined before being mass-produced”</a:t>
            </a:r>
          </a:p>
        </p:txBody>
      </p:sp>
    </p:spTree>
    <p:extLst>
      <p:ext uri="{BB962C8B-B14F-4D97-AF65-F5344CB8AC3E}">
        <p14:creationId xmlns:p14="http://schemas.microsoft.com/office/powerpoint/2010/main" val="252352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Hand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543051"/>
            <a:ext cx="4286250" cy="302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25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a:latin typeface="Gotham Bold" pitchFamily="50" charset="0"/>
                <a:cs typeface="Gotham Bold" pitchFamily="50" charset="0"/>
              </a:rPr>
              <a:t>.STL Files</a:t>
            </a:r>
          </a:p>
        </p:txBody>
      </p:sp>
      <p:sp>
        <p:nvSpPr>
          <p:cNvPr id="204" name="Shape 204"/>
          <p:cNvSpPr txBox="1"/>
          <p:nvPr/>
        </p:nvSpPr>
        <p:spPr>
          <a:xfrm>
            <a:off x="5735100" y="4404775"/>
            <a:ext cx="3274799" cy="659999"/>
          </a:xfrm>
          <a:prstGeom prst="rect">
            <a:avLst/>
          </a:prstGeom>
          <a:noFill/>
          <a:ln>
            <a:noFill/>
          </a:ln>
        </p:spPr>
        <p:txBody>
          <a:bodyPr lIns="91425" tIns="91425" rIns="91425" bIns="91425" anchor="b" anchorCtr="0">
            <a:noAutofit/>
          </a:bodyPr>
          <a:lstStyle/>
          <a:p>
            <a:pPr lvl="0" rtl="0">
              <a:spcBef>
                <a:spcPts val="0"/>
              </a:spcBef>
              <a:buNone/>
            </a:pPr>
            <a:r>
              <a:rPr lang="en" sz="800" i="1">
                <a:solidFill>
                  <a:schemeClr val="dk1"/>
                </a:solidFill>
              </a:rPr>
              <a:t>What is an .STL File?</a:t>
            </a:r>
            <a:r>
              <a:rPr lang="en" sz="800">
                <a:solidFill>
                  <a:schemeClr val="dk1"/>
                </a:solidFill>
              </a:rPr>
              <a:t> (n.d.). Retrieved January 8, 2014, from </a:t>
            </a:r>
            <a:r>
              <a:rPr lang="en" sz="800" u="sng">
                <a:solidFill>
                  <a:schemeClr val="hlink"/>
                </a:solidFill>
                <a:hlinkClick r:id="rId3"/>
              </a:rPr>
              <a:t>http://www.quickparts.com/LearningCenter/WhatIsAnSTLFile.aspx</a:t>
            </a:r>
          </a:p>
        </p:txBody>
      </p:sp>
      <p:pic>
        <p:nvPicPr>
          <p:cNvPr id="205" name="Shape 205"/>
          <p:cNvPicPr preferRelativeResize="0"/>
          <p:nvPr/>
        </p:nvPicPr>
        <p:blipFill>
          <a:blip r:embed="rId4">
            <a:alphaModFix/>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828800" y="3295650"/>
            <a:ext cx="4762500" cy="1104900"/>
          </a:xfrm>
          <a:prstGeom prst="rect">
            <a:avLst/>
          </a:prstGeom>
          <a:noFill/>
          <a:ln>
            <a:noFill/>
          </a:ln>
        </p:spPr>
      </p:pic>
      <p:sp>
        <p:nvSpPr>
          <p:cNvPr id="6" name="Content Placeholder 2"/>
          <p:cNvSpPr txBox="1">
            <a:spLocks noGrp="1"/>
          </p:cNvSpPr>
          <p:nvPr>
            <p:ph type="body" idx="1"/>
          </p:nvPr>
        </p:nvSpPr>
        <p:spPr>
          <a:xfrm>
            <a:off x="392906" y="1347476"/>
            <a:ext cx="8358187" cy="1943100"/>
          </a:xfrm>
          <a:prstGeom prst="rect">
            <a:avLst/>
          </a:prstGeom>
        </p:spPr>
        <p:txBody>
          <a:bodyPr vert="horz">
            <a:normAutofit fontScale="6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dirty="0">
                <a:latin typeface="Gotham Medium" pitchFamily="50" charset="0"/>
                <a:cs typeface="Gotham Medium" pitchFamily="50" charset="0"/>
              </a:rPr>
              <a:t>STL has several after-the-fact backronyms (because it didn’t initially stand for anything) such as "Standard Triangle Language" and "Standard Tessellation Language".</a:t>
            </a:r>
          </a:p>
          <a:p>
            <a:r>
              <a:rPr lang="en-US" dirty="0">
                <a:latin typeface="Gotham Medium" pitchFamily="50" charset="0"/>
                <a:cs typeface="Gotham Medium" pitchFamily="50" charset="0"/>
              </a:rPr>
              <a:t>Industry standard for 3D files</a:t>
            </a:r>
          </a:p>
          <a:p>
            <a:r>
              <a:rPr lang="en-US" dirty="0">
                <a:latin typeface="Gotham Medium" pitchFamily="50" charset="0"/>
                <a:cs typeface="Gotham Medium" pitchFamily="50" charset="0"/>
              </a:rPr>
              <a:t>Created by 3D Systems</a:t>
            </a:r>
          </a:p>
          <a:p>
            <a:r>
              <a:rPr lang="en-US" dirty="0">
                <a:latin typeface="Gotham Medium" pitchFamily="50" charset="0"/>
                <a:cs typeface="Gotham Medium" pitchFamily="50" charset="0"/>
              </a:rPr>
              <a:t>Supported by many design packages</a:t>
            </a:r>
          </a:p>
          <a:p>
            <a:r>
              <a:rPr lang="en-US" dirty="0">
                <a:latin typeface="Gotham Medium" pitchFamily="50" charset="0"/>
                <a:cs typeface="Gotham Medium" pitchFamily="50" charset="0"/>
              </a:rPr>
              <a:t>Surfaces—no color</a:t>
            </a:r>
          </a:p>
          <a:p>
            <a:endParaRPr lang="en-US" dirty="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7" name="Shape 197"/>
          <p:cNvPicPr preferRelativeResize="0"/>
          <p:nvPr/>
        </p:nvPicPr>
        <p:blipFill>
          <a:blip r:embed="rId3">
            <a:alphaModFix/>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2819400" y="1123950"/>
            <a:ext cx="3657600" cy="3581400"/>
          </a:xfrm>
          <a:prstGeom prst="rect">
            <a:avLst/>
          </a:prstGeom>
          <a:noFill/>
          <a:ln>
            <a:noFill/>
          </a:ln>
        </p:spPr>
      </p:pic>
    </p:spTree>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4029</TotalTime>
  <Words>1479</Words>
  <Application>Microsoft Office PowerPoint</Application>
  <PresentationFormat>On-screen Show (16:9)</PresentationFormat>
  <Paragraphs>108</Paragraphs>
  <Slides>16</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Courier New</vt:lpstr>
      <vt:lpstr>Franklin Gothic Book</vt:lpstr>
      <vt:lpstr>Georgia</vt:lpstr>
      <vt:lpstr>Gotham Bold</vt:lpstr>
      <vt:lpstr>Gotham Book</vt:lpstr>
      <vt:lpstr>Gotham Light</vt:lpstr>
      <vt:lpstr>Gotham Medium</vt:lpstr>
      <vt:lpstr>Trebuchet MS</vt:lpstr>
      <vt:lpstr>Wingdings</vt:lpstr>
      <vt:lpstr>Wingdings 2</vt:lpstr>
      <vt:lpstr>Urban</vt:lpstr>
      <vt:lpstr>3D Printing and Modelling For Beginners Hollander MakeCentral: Makerspace</vt:lpstr>
      <vt:lpstr>Agenda</vt:lpstr>
      <vt:lpstr>What is 3D Printing?</vt:lpstr>
      <vt:lpstr>Outline of the Process</vt:lpstr>
      <vt:lpstr>3D Printing often works in layers</vt:lpstr>
      <vt:lpstr>Rapid prototyping</vt:lpstr>
      <vt:lpstr>Artificial Hand</vt:lpstr>
      <vt:lpstr>.STL Files</vt:lpstr>
      <vt:lpstr>PowerPoint Presentation</vt:lpstr>
      <vt:lpstr>Printers Print Files</vt:lpstr>
      <vt:lpstr>Smithsonian 3D Models: http://3d.si.edu/browser</vt:lpstr>
      <vt:lpstr>thingaverse.com</vt:lpstr>
      <vt:lpstr>3D Terrain Models</vt:lpstr>
      <vt:lpstr>Making models: Scan them</vt:lpstr>
      <vt:lpstr>What’s Used on Campus?</vt:lpstr>
      <vt:lpstr>3D Printing at the Library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Printing &amp;</dc:title>
  <dc:creator>Erica Ervin</dc:creator>
  <cp:lastModifiedBy>Tickner, Amanda</cp:lastModifiedBy>
  <cp:revision>71</cp:revision>
  <cp:lastPrinted>2016-09-20T21:10:48Z</cp:lastPrinted>
  <dcterms:modified xsi:type="dcterms:W3CDTF">2020-01-20T20:48:13Z</dcterms:modified>
</cp:coreProperties>
</file>