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34"/>
  </p:notesMasterIdLst>
  <p:handoutMasterIdLst>
    <p:handoutMasterId r:id="rId35"/>
  </p:handoutMasterIdLst>
  <p:sldIdLst>
    <p:sldId id="256" r:id="rId2"/>
    <p:sldId id="257" r:id="rId3"/>
    <p:sldId id="258" r:id="rId4"/>
    <p:sldId id="293" r:id="rId5"/>
    <p:sldId id="271" r:id="rId6"/>
    <p:sldId id="272" r:id="rId7"/>
    <p:sldId id="279" r:id="rId8"/>
    <p:sldId id="281" r:id="rId9"/>
    <p:sldId id="277" r:id="rId10"/>
    <p:sldId id="266" r:id="rId11"/>
    <p:sldId id="273" r:id="rId12"/>
    <p:sldId id="275" r:id="rId13"/>
    <p:sldId id="276" r:id="rId14"/>
    <p:sldId id="274" r:id="rId15"/>
    <p:sldId id="260" r:id="rId16"/>
    <p:sldId id="280" r:id="rId17"/>
    <p:sldId id="282" r:id="rId18"/>
    <p:sldId id="283" r:id="rId19"/>
    <p:sldId id="284" r:id="rId20"/>
    <p:sldId id="290" r:id="rId21"/>
    <p:sldId id="285" r:id="rId22"/>
    <p:sldId id="286" r:id="rId23"/>
    <p:sldId id="289" r:id="rId24"/>
    <p:sldId id="287" r:id="rId25"/>
    <p:sldId id="288" r:id="rId26"/>
    <p:sldId id="291" r:id="rId27"/>
    <p:sldId id="294" r:id="rId28"/>
    <p:sldId id="296" r:id="rId29"/>
    <p:sldId id="295" r:id="rId30"/>
    <p:sldId id="297" r:id="rId31"/>
    <p:sldId id="278" r:id="rId32"/>
    <p:sldId id="298"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gray" scaleToFitPaper="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78957" autoAdjust="0"/>
  </p:normalViewPr>
  <p:slideViewPr>
    <p:cSldViewPr snapToGrid="0">
      <p:cViewPr varScale="1">
        <p:scale>
          <a:sx n="50" d="100"/>
          <a:sy n="50" d="100"/>
        </p:scale>
        <p:origin x="29" y="360"/>
      </p:cViewPr>
      <p:guideLst>
        <p:guide orient="horz" pos="2160"/>
        <p:guide pos="3840"/>
      </p:guideLst>
    </p:cSldViewPr>
  </p:slideViewPr>
  <p:outlineViewPr>
    <p:cViewPr>
      <p:scale>
        <a:sx n="33" d="100"/>
        <a:sy n="33" d="100"/>
      </p:scale>
      <p:origin x="0" y="1627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103BC3A-BB1B-C247-BCE9-4824CC0ACCB6}" type="datetimeFigureOut">
              <a:rPr lang="en-US" smtClean="0"/>
              <a:t>4/18/2017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8EF45AE-A7E2-BD4D-A395-B86ECDD472A8}" type="slidenum">
              <a:rPr lang="en-US" smtClean="0"/>
              <a:t>‹#›</a:t>
            </a:fld>
            <a:endParaRPr lang="en-US"/>
          </a:p>
        </p:txBody>
      </p:sp>
    </p:spTree>
    <p:extLst>
      <p:ext uri="{BB962C8B-B14F-4D97-AF65-F5344CB8AC3E}">
        <p14:creationId xmlns:p14="http://schemas.microsoft.com/office/powerpoint/2010/main" val="11954488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D857B1-22C2-48E3-8AC0-543DEB66C4F7}" type="datetimeFigureOut">
              <a:rPr lang="en-US" smtClean="0"/>
              <a:t>4/18/2017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12FBF1-0DB1-471E-A6FE-4C505BFF2A87}" type="slidenum">
              <a:rPr lang="en-US" smtClean="0"/>
              <a:t>‹#›</a:t>
            </a:fld>
            <a:endParaRPr lang="en-US"/>
          </a:p>
        </p:txBody>
      </p:sp>
    </p:spTree>
    <p:extLst>
      <p:ext uri="{BB962C8B-B14F-4D97-AF65-F5344CB8AC3E}">
        <p14:creationId xmlns:p14="http://schemas.microsoft.com/office/powerpoint/2010/main" val="1064556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morning everyone, my name is Tyler Smeltekop and today we’re going to</a:t>
            </a:r>
            <a:r>
              <a:rPr lang="en-US" baseline="0" dirty="0" smtClean="0"/>
              <a:t> talk about a variety of aspects involved in making presentations – not just PowerPoints themselves – more accessible.</a:t>
            </a:r>
            <a:endParaRPr lang="en-US" dirty="0"/>
          </a:p>
        </p:txBody>
      </p:sp>
      <p:sp>
        <p:nvSpPr>
          <p:cNvPr id="4" name="Slide Number Placeholder 3"/>
          <p:cNvSpPr>
            <a:spLocks noGrp="1"/>
          </p:cNvSpPr>
          <p:nvPr>
            <p:ph type="sldNum" sz="quarter" idx="10"/>
          </p:nvPr>
        </p:nvSpPr>
        <p:spPr/>
        <p:txBody>
          <a:bodyPr/>
          <a:lstStyle/>
          <a:p>
            <a:fld id="{E912FBF1-0DB1-471E-A6FE-4C505BFF2A87}" type="slidenum">
              <a:rPr lang="en-US" smtClean="0"/>
              <a:t>1</a:t>
            </a:fld>
            <a:endParaRPr lang="en-US"/>
          </a:p>
        </p:txBody>
      </p:sp>
    </p:spTree>
    <p:extLst>
      <p:ext uri="{BB962C8B-B14F-4D97-AF65-F5344CB8AC3E}">
        <p14:creationId xmlns:p14="http://schemas.microsoft.com/office/powerpoint/2010/main" val="1099123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Alright, so that’s a lot of context</a:t>
            </a:r>
            <a:r>
              <a:rPr lang="en-US" baseline="0" dirty="0" smtClean="0"/>
              <a:t> for you. My hope is that some of the things we’ve talked about so far will come to mind as we start talking about presenting, specifically. The types of disabilities we’re going to focus on today are auditory, cognitive, physical, and visual. I listed them alphabetically, guys – just because “auditory” is first doesn’t mean I am biased here. I’m going to spin through some basic, high-level things to think about with each category.</a:t>
            </a:r>
            <a:endParaRPr lang="en-US" dirty="0"/>
          </a:p>
        </p:txBody>
      </p:sp>
      <p:sp>
        <p:nvSpPr>
          <p:cNvPr id="4" name="Slide Number Placeholder 3"/>
          <p:cNvSpPr>
            <a:spLocks noGrp="1"/>
          </p:cNvSpPr>
          <p:nvPr>
            <p:ph type="sldNum" sz="quarter" idx="10"/>
          </p:nvPr>
        </p:nvSpPr>
        <p:spPr/>
        <p:txBody>
          <a:bodyPr/>
          <a:lstStyle/>
          <a:p>
            <a:fld id="{E912FBF1-0DB1-471E-A6FE-4C505BFF2A87}" type="slidenum">
              <a:rPr lang="en-US" smtClean="0"/>
              <a:t>10</a:t>
            </a:fld>
            <a:endParaRPr lang="en-US"/>
          </a:p>
        </p:txBody>
      </p:sp>
    </p:spTree>
    <p:extLst>
      <p:ext uri="{BB962C8B-B14F-4D97-AF65-F5344CB8AC3E}">
        <p14:creationId xmlns:p14="http://schemas.microsoft.com/office/powerpoint/2010/main" val="40203762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auditory</a:t>
            </a:r>
            <a:r>
              <a:rPr lang="en-US" baseline="0" dirty="0" smtClean="0"/>
              <a:t> issues, they can be related to the failure of physical structures of the ear to function as usual, or some form of neurological disruption that affects the brain’s ability to process the sensory information. Deafness, Auditory Processing Disorder, Deaf-blindness, and other neurological conditions are the most common manifestations of hearing issues. You’ll want to keep in mind that audio is going to prove an issue, and this extends to video and multimedia. In general, captions are the only way that verbal content will be accessible. Finally, Flash-programmed and dynamic HTML environments, particularly learning applications, are a MAJOR issue, as a lot those CAN’T be retrofitted with captions or subtitles.</a:t>
            </a:r>
            <a:endParaRPr lang="en-US" dirty="0"/>
          </a:p>
        </p:txBody>
      </p:sp>
      <p:sp>
        <p:nvSpPr>
          <p:cNvPr id="4" name="Slide Number Placeholder 3"/>
          <p:cNvSpPr>
            <a:spLocks noGrp="1"/>
          </p:cNvSpPr>
          <p:nvPr>
            <p:ph type="sldNum" sz="quarter" idx="10"/>
          </p:nvPr>
        </p:nvSpPr>
        <p:spPr/>
        <p:txBody>
          <a:bodyPr/>
          <a:lstStyle/>
          <a:p>
            <a:fld id="{E912FBF1-0DB1-471E-A6FE-4C505BFF2A87}" type="slidenum">
              <a:rPr lang="en-US" smtClean="0"/>
              <a:t>11</a:t>
            </a:fld>
            <a:endParaRPr lang="en-US"/>
          </a:p>
        </p:txBody>
      </p:sp>
    </p:spTree>
    <p:extLst>
      <p:ext uri="{BB962C8B-B14F-4D97-AF65-F5344CB8AC3E}">
        <p14:creationId xmlns:p14="http://schemas.microsoft.com/office/powerpoint/2010/main" val="18637135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the RCPD, cognitive and psychological disabilities account for the majority of VISAs.</a:t>
            </a:r>
            <a:r>
              <a:rPr lang="en-US" baseline="0" dirty="0" smtClean="0"/>
              <a:t> This </a:t>
            </a:r>
            <a:r>
              <a:rPr lang="en-US" baseline="0" dirty="0" smtClean="0"/>
              <a:t>is a significant </a:t>
            </a:r>
            <a:r>
              <a:rPr lang="en-US" baseline="0" dirty="0" smtClean="0"/>
              <a:t>population, and yet, their conditions are some of the most invisible. Disabilities include dyslexia, dyscalculia, Pragmatic Language Impairment or Social Communication Disorder, memory issues, Traumatic Brain Injury, and a range of learning disabilities. </a:t>
            </a:r>
            <a:r>
              <a:rPr lang="en-US" i="1" baseline="0" dirty="0" smtClean="0"/>
              <a:t>I guarantee you</a:t>
            </a:r>
            <a:r>
              <a:rPr lang="en-US" i="0" baseline="0" dirty="0" smtClean="0"/>
              <a:t>, you know someone with a cognitive disability, but you may not know who they are: stigma around disabilities tends to be lessened with sensory disability these days because it is more easily conceptualized in conjunction with the physicality of it. No one really would suggest someone who is blind to “look harder”, but too often, those with cognitive disabilities are told to “study harder”, “learn better”, or “do it the same way I do.”</a:t>
            </a:r>
          </a:p>
          <a:p>
            <a:endParaRPr lang="en-US" i="0" baseline="0" dirty="0" smtClean="0"/>
          </a:p>
          <a:p>
            <a:r>
              <a:rPr lang="en-US" dirty="0" smtClean="0"/>
              <a:t>Some</a:t>
            </a:r>
            <a:r>
              <a:rPr lang="en-US" baseline="0" dirty="0" smtClean="0"/>
              <a:t> things to keep in mind is to simplify the amount of information on each slide to about six lines or less. I also see a lot of citations in slides that are never mentioned, but because they are on the slide, they can be distracting. They also cause issues with screen readers, which are used by people with certain cognitive disabilities, as well as visual disabilities. URL links can be included in the same sense, especially if they’re long strings of </a:t>
            </a:r>
            <a:r>
              <a:rPr lang="en-US" baseline="0" dirty="0" err="1" smtClean="0"/>
              <a:t>gooblygook</a:t>
            </a:r>
            <a:r>
              <a:rPr lang="en-US" baseline="0" dirty="0" smtClean="0"/>
              <a:t>. The Notes field is where I recommend you stash those citations.</a:t>
            </a:r>
            <a:endParaRPr lang="en-US" dirty="0"/>
          </a:p>
        </p:txBody>
      </p:sp>
      <p:sp>
        <p:nvSpPr>
          <p:cNvPr id="4" name="Slide Number Placeholder 3"/>
          <p:cNvSpPr>
            <a:spLocks noGrp="1"/>
          </p:cNvSpPr>
          <p:nvPr>
            <p:ph type="sldNum" sz="quarter" idx="10"/>
          </p:nvPr>
        </p:nvSpPr>
        <p:spPr/>
        <p:txBody>
          <a:bodyPr/>
          <a:lstStyle/>
          <a:p>
            <a:fld id="{E912FBF1-0DB1-471E-A6FE-4C505BFF2A87}" type="slidenum">
              <a:rPr lang="en-US" smtClean="0"/>
              <a:t>12</a:t>
            </a:fld>
            <a:endParaRPr lang="en-US"/>
          </a:p>
        </p:txBody>
      </p:sp>
    </p:spTree>
    <p:extLst>
      <p:ext uri="{BB962C8B-B14F-4D97-AF65-F5344CB8AC3E}">
        <p14:creationId xmlns:p14="http://schemas.microsoft.com/office/powerpoint/2010/main" val="16075508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Physical disabilities,</a:t>
            </a:r>
            <a:r>
              <a:rPr lang="en-US" baseline="0" dirty="0" smtClean="0"/>
              <a:t> like spinal cord injury, cerebral palsy, multiple sclerosis, Lou Gehrig’s Disease, arthritis, and Parkinson’s, and even just a temporary injury, are not often considered as part of accessibility for a presentation. Since it’s often assumed that people with physical disabilities have good sensory capabilities otherwise, considerations made for them are often limited, and don’t take into consideration how physical disabilities can directly affect sensory perception. To the extent you </a:t>
            </a:r>
            <a:r>
              <a:rPr lang="en-US" baseline="0" dirty="0" smtClean="0"/>
              <a:t>have control over things, </a:t>
            </a:r>
            <a:r>
              <a:rPr lang="en-US" baseline="0" dirty="0" smtClean="0"/>
              <a:t>ask yourself these questions. Are there any visible obstacles to accessing the venue? This could simply mean the room in which you’re presenting when you arrive, in the case of a conference or other event. Look and see what kind of positioning is available for participating and viewing, especially if your presentation will involve any form of audience participation. If so, think about what you’re asking of your audience – if they need to move to form groups, or raise their hand, whatever. One aspect that I think is not often considered is if there is only one mic for a Q&amp;A, and audience members must line up to use it, that can be problematic.</a:t>
            </a:r>
          </a:p>
        </p:txBody>
      </p:sp>
      <p:sp>
        <p:nvSpPr>
          <p:cNvPr id="4" name="Slide Number Placeholder 3"/>
          <p:cNvSpPr>
            <a:spLocks noGrp="1"/>
          </p:cNvSpPr>
          <p:nvPr>
            <p:ph type="sldNum" sz="quarter" idx="10"/>
          </p:nvPr>
        </p:nvSpPr>
        <p:spPr/>
        <p:txBody>
          <a:bodyPr/>
          <a:lstStyle/>
          <a:p>
            <a:fld id="{E912FBF1-0DB1-471E-A6FE-4C505BFF2A87}" type="slidenum">
              <a:rPr lang="en-US" smtClean="0"/>
              <a:t>13</a:t>
            </a:fld>
            <a:endParaRPr lang="en-US"/>
          </a:p>
        </p:txBody>
      </p:sp>
    </p:spTree>
    <p:extLst>
      <p:ext uri="{BB962C8B-B14F-4D97-AF65-F5344CB8AC3E}">
        <p14:creationId xmlns:p14="http://schemas.microsoft.com/office/powerpoint/2010/main" val="12008538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a:t>
            </a:r>
            <a:r>
              <a:rPr lang="en-US" baseline="0" dirty="0" smtClean="0"/>
              <a:t> now, visual disabilities. Because presentations are so visual, and involve a lot of referencing to visual media, this is the arena that most people are familiar with, in relation to accommodation. Before I get into this, I want to suggest that you all spend some time on YouTube searching for examples of screen readers in action. This is one of the primary tools used by people with blindness and low vision, reading out content that is </a:t>
            </a:r>
            <a:r>
              <a:rPr lang="en-US" baseline="0" dirty="0" err="1" smtClean="0"/>
              <a:t>renderable</a:t>
            </a:r>
            <a:r>
              <a:rPr lang="en-US" baseline="0" dirty="0" smtClean="0"/>
              <a:t> text. The wonderful thing about Microsoft Office is that it is designed to help the layperson add in the necessary components to make a document work well with screen readers. Beyond that, though, it is a good idea to consider those with color-blindness, and just avoid using color coding in your slide elements. Going along with that, try to avoid using graphic-exclusive information. Of course, charts and graphs are going to be unavoidable for some presentations, so I would suggest that those be alt-tagged with an appropriate description, and ensure that the important stats that someone would visually get from the chart be incorporated into the verbal component, or again, the Notes field of the slide.</a:t>
            </a:r>
            <a:endParaRPr lang="en-US" dirty="0"/>
          </a:p>
        </p:txBody>
      </p:sp>
      <p:sp>
        <p:nvSpPr>
          <p:cNvPr id="4" name="Slide Number Placeholder 3"/>
          <p:cNvSpPr>
            <a:spLocks noGrp="1"/>
          </p:cNvSpPr>
          <p:nvPr>
            <p:ph type="sldNum" sz="quarter" idx="10"/>
          </p:nvPr>
        </p:nvSpPr>
        <p:spPr/>
        <p:txBody>
          <a:bodyPr/>
          <a:lstStyle/>
          <a:p>
            <a:fld id="{E912FBF1-0DB1-471E-A6FE-4C505BFF2A87}" type="slidenum">
              <a:rPr lang="en-US" smtClean="0"/>
              <a:t>14</a:t>
            </a:fld>
            <a:endParaRPr lang="en-US"/>
          </a:p>
        </p:txBody>
      </p:sp>
    </p:spTree>
    <p:extLst>
      <p:ext uri="{BB962C8B-B14F-4D97-AF65-F5344CB8AC3E}">
        <p14:creationId xmlns:p14="http://schemas.microsoft.com/office/powerpoint/2010/main" val="20168500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Whew, alright, so we’ve talked</a:t>
            </a:r>
            <a:r>
              <a:rPr lang="en-US" baseline="0" dirty="0" smtClean="0"/>
              <a:t> about why inclusive design and accessibility matter, and a bit about the various arenas that we need to be thinking about. Now let’s talk about the presentation process itself. When you think about it, there are actually several phases of putting your presentation together and delivering it. Breaking it down, I’ve grouped it as, planning for the presentation, prior to giving your presentation, while you’re presenting, post-presentation activities like Q&amp;As, and finally, not to be forgotten, the asynchronous presentation review.</a:t>
            </a:r>
            <a:endParaRPr lang="en-US" dirty="0"/>
          </a:p>
        </p:txBody>
      </p:sp>
      <p:sp>
        <p:nvSpPr>
          <p:cNvPr id="4" name="Slide Number Placeholder 3"/>
          <p:cNvSpPr>
            <a:spLocks noGrp="1"/>
          </p:cNvSpPr>
          <p:nvPr>
            <p:ph type="sldNum" sz="quarter" idx="10"/>
          </p:nvPr>
        </p:nvSpPr>
        <p:spPr/>
        <p:txBody>
          <a:bodyPr/>
          <a:lstStyle/>
          <a:p>
            <a:fld id="{E912FBF1-0DB1-471E-A6FE-4C505BFF2A87}" type="slidenum">
              <a:rPr lang="en-US" smtClean="0"/>
              <a:t>15</a:t>
            </a:fld>
            <a:endParaRPr lang="en-US"/>
          </a:p>
        </p:txBody>
      </p:sp>
    </p:spTree>
    <p:extLst>
      <p:ext uri="{BB962C8B-B14F-4D97-AF65-F5344CB8AC3E}">
        <p14:creationId xmlns:p14="http://schemas.microsoft.com/office/powerpoint/2010/main" val="12111819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As I’ve gone over, universal</a:t>
            </a:r>
            <a:r>
              <a:rPr lang="en-US" baseline="0" dirty="0" smtClean="0"/>
              <a:t> design is predicated on having a deep understanding of your audience, and all successful presentations are able to tailor their message for the audience they’re presenting to. Doing this with an eye to accessibility at the same time you are thinking about the semantics of your argument, the authority of your sources, and so on, is the ideal way to go about this. So, think about whether the subject matter you’re presenting on inherently may pose access issues. Are you talking about artwork? Music? Going to reference countless data visualizations? Mull the implications over NOW. Is the format of your presentation or talk going to influence how the audience understands your presentation? The answer is always yes. Finally, consider NOW, how your presentation will persist. Is it being recorded? Are conference organizers going to make a file available of your presentation slides after the fact? These are things that when considered in this stage, can make your life a lot easier down the road.</a:t>
            </a:r>
            <a:endParaRPr lang="en-US" dirty="0" smtClean="0"/>
          </a:p>
          <a:p>
            <a:endParaRPr lang="en-US" dirty="0"/>
          </a:p>
        </p:txBody>
      </p:sp>
      <p:sp>
        <p:nvSpPr>
          <p:cNvPr id="4" name="Slide Number Placeholder 3"/>
          <p:cNvSpPr>
            <a:spLocks noGrp="1"/>
          </p:cNvSpPr>
          <p:nvPr>
            <p:ph type="sldNum" sz="quarter" idx="10"/>
          </p:nvPr>
        </p:nvSpPr>
        <p:spPr/>
        <p:txBody>
          <a:bodyPr/>
          <a:lstStyle/>
          <a:p>
            <a:fld id="{E912FBF1-0DB1-471E-A6FE-4C505BFF2A87}" type="slidenum">
              <a:rPr lang="en-US" smtClean="0"/>
              <a:t>16</a:t>
            </a:fld>
            <a:endParaRPr lang="en-US"/>
          </a:p>
        </p:txBody>
      </p:sp>
    </p:spTree>
    <p:extLst>
      <p:ext uri="{BB962C8B-B14F-4D97-AF65-F5344CB8AC3E}">
        <p14:creationId xmlns:p14="http://schemas.microsoft.com/office/powerpoint/2010/main" val="23433873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Therefore, my recommendation is that you be proactive, and connect with the conference</a:t>
            </a:r>
            <a:r>
              <a:rPr lang="en-US" baseline="0" dirty="0" smtClean="0"/>
              <a:t> A/V team, the library media center team, whoever would be knowledgeable about the host venue’s setup. This lets you confirm tech and physical specs, and get a sense of what they have on hand. One big thing to ask about is mics. An FM system is a common component of A/V setups, and can allow for hearing-aid and cochlear-implant users to tap directly into the audio feed. Some of you are like me, who like to get out from behind the podium and wander while we talk. If this is you, request a wearable </a:t>
            </a:r>
            <a:r>
              <a:rPr lang="en-US" baseline="0" dirty="0" err="1" smtClean="0"/>
              <a:t>mic.</a:t>
            </a:r>
            <a:endParaRPr lang="en-US" baseline="0" dirty="0" smtClean="0"/>
          </a:p>
          <a:p>
            <a:pPr marL="0" marR="0" lvl="2"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With</a:t>
            </a:r>
            <a:r>
              <a:rPr lang="en-US" baseline="0" dirty="0" smtClean="0"/>
              <a:t> what you know, walk through the experience of the presentation step-by-step (not necessarily slide-by-slide), through the phases of a presentation. A panel format, for example, poses challenges that are different than a straightforward presenting style, like I’m doing now. A panel has multiple speakers, and they can potentially all talk at the same time. If you know what the room will look like, think about vantage points. If you have an idea of who is likely to come, you may already know specific people who would benefit from a certain accommodation. And as I’ve mentioned, interactive activities should be scrutinized before you go ahead with it.</a:t>
            </a:r>
            <a:endParaRPr lang="en-US" dirty="0" smtClean="0"/>
          </a:p>
        </p:txBody>
      </p:sp>
      <p:sp>
        <p:nvSpPr>
          <p:cNvPr id="4" name="Slide Number Placeholder 3"/>
          <p:cNvSpPr>
            <a:spLocks noGrp="1"/>
          </p:cNvSpPr>
          <p:nvPr>
            <p:ph type="sldNum" sz="quarter" idx="10"/>
          </p:nvPr>
        </p:nvSpPr>
        <p:spPr/>
        <p:txBody>
          <a:bodyPr/>
          <a:lstStyle/>
          <a:p>
            <a:fld id="{E912FBF1-0DB1-471E-A6FE-4C505BFF2A87}" type="slidenum">
              <a:rPr lang="en-US" smtClean="0"/>
              <a:t>17</a:t>
            </a:fld>
            <a:endParaRPr lang="en-US"/>
          </a:p>
        </p:txBody>
      </p:sp>
    </p:spTree>
    <p:extLst>
      <p:ext uri="{BB962C8B-B14F-4D97-AF65-F5344CB8AC3E}">
        <p14:creationId xmlns:p14="http://schemas.microsoft.com/office/powerpoint/2010/main" val="13726693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these kind of cogitations,</a:t>
            </a:r>
            <a:r>
              <a:rPr lang="en-US" baseline="0" dirty="0" smtClean="0"/>
              <a:t> you’re probably going to be raring to get set on the presentation design itself. Think of what your considerations need in order to be met, how that would shape the design and structure of your presentation. I spent a while flipping through the various PowerPoint template designs, as some had great contrast but were ugly otherwise, and others looked great, but would’ve been a nightmare for color-blind audience members. Outlining your presentation can also help identify information bottlenecks – points in your presentation where you are especially giving out lots of info. For me, I ran into that during my slides discussing disabilities earlier. Making sure that info is spread out on multiple slides, or additional verbal context is given about images used, are some tactics you can use to help. When you’re actually working in your presentation design software, try to stick with using the style and layout functions as best you can, as these features are the foundation of how accessibility measures can be “automated”. In addition, as you insert graphics, add alt-text to them – if you’re hard-pressed to come up with meaningful alt-text, maybe it’s not important to include at all.</a:t>
            </a:r>
            <a:endParaRPr lang="en-US" dirty="0"/>
          </a:p>
        </p:txBody>
      </p:sp>
      <p:sp>
        <p:nvSpPr>
          <p:cNvPr id="4" name="Slide Number Placeholder 3"/>
          <p:cNvSpPr>
            <a:spLocks noGrp="1"/>
          </p:cNvSpPr>
          <p:nvPr>
            <p:ph type="sldNum" sz="quarter" idx="10"/>
          </p:nvPr>
        </p:nvSpPr>
        <p:spPr/>
        <p:txBody>
          <a:bodyPr/>
          <a:lstStyle/>
          <a:p>
            <a:fld id="{E912FBF1-0DB1-471E-A6FE-4C505BFF2A87}" type="slidenum">
              <a:rPr lang="en-US" smtClean="0"/>
              <a:t>18</a:t>
            </a:fld>
            <a:endParaRPr lang="en-US"/>
          </a:p>
        </p:txBody>
      </p:sp>
    </p:spTree>
    <p:extLst>
      <p:ext uri="{BB962C8B-B14F-4D97-AF65-F5344CB8AC3E}">
        <p14:creationId xmlns:p14="http://schemas.microsoft.com/office/powerpoint/2010/main" val="30340404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Finally,</a:t>
            </a:r>
            <a:r>
              <a:rPr lang="en-US" baseline="0" dirty="0" smtClean="0"/>
              <a:t> for this phase, you’ll want to evaluate the materials yourself for the considerations you set out to accommodate. I strongly recommend that you use the Notes field to self-transcribe your presentation and/or produce a script for your presentation delivery, because this also leaves a permanent, text-based record of your full content of the presentation after the fact. Make sure the alt-text has been employed properly, and test out any caption options on the multimedia you plan to use. If the captions are auto-generated and of poor quality, be prepared to describe after the video, what transpired and the message the audience is supposed to get from it. Also use MS PowerPoint’s accessibility checker, which hits on a lot of these things.</a:t>
            </a:r>
            <a:endParaRPr lang="en-US" dirty="0"/>
          </a:p>
        </p:txBody>
      </p:sp>
      <p:sp>
        <p:nvSpPr>
          <p:cNvPr id="4" name="Slide Number Placeholder 3"/>
          <p:cNvSpPr>
            <a:spLocks noGrp="1"/>
          </p:cNvSpPr>
          <p:nvPr>
            <p:ph type="sldNum" sz="quarter" idx="10"/>
          </p:nvPr>
        </p:nvSpPr>
        <p:spPr/>
        <p:txBody>
          <a:bodyPr/>
          <a:lstStyle/>
          <a:p>
            <a:fld id="{E912FBF1-0DB1-471E-A6FE-4C505BFF2A87}" type="slidenum">
              <a:rPr lang="en-US" smtClean="0"/>
              <a:t>19</a:t>
            </a:fld>
            <a:endParaRPr lang="en-US"/>
          </a:p>
        </p:txBody>
      </p:sp>
    </p:spTree>
    <p:extLst>
      <p:ext uri="{BB962C8B-B14F-4D97-AF65-F5344CB8AC3E}">
        <p14:creationId xmlns:p14="http://schemas.microsoft.com/office/powerpoint/2010/main" val="1611327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fo</a:t>
            </a:r>
            <a:r>
              <a:rPr lang="en-US" baseline="0" dirty="0" smtClean="0"/>
              <a:t>r a brief view at what I’ll be talking about today, we’re going to cover concepts of Universal Design – something I hope is familiar to a lot of you already – and why this should be important to you. We’ll do a deep dive into accessibility considerations at a variety of stages of presenting, and in particular, WHILE you are presenting. We’ll also go over some of the simple things MS PowerPoint offers to help with making your file accessible, but since there is </a:t>
            </a:r>
            <a:r>
              <a:rPr lang="en-US" baseline="0" dirty="0" smtClean="0"/>
              <a:t>are a lot </a:t>
            </a:r>
            <a:r>
              <a:rPr lang="en-US" baseline="0" dirty="0" smtClean="0"/>
              <a:t>of tutorials available on this subject, for now, I’ll just be bringing some of the tips to your attention. Finally, I’ll have some resources for you to refer to after today, some of which will go more in detail than I will today, from MSU Web Accessibility, the Utah State’s </a:t>
            </a:r>
            <a:r>
              <a:rPr lang="en-US" baseline="0" dirty="0" err="1" smtClean="0"/>
              <a:t>WebAIM</a:t>
            </a:r>
            <a:r>
              <a:rPr lang="en-US" baseline="0" dirty="0" smtClean="0"/>
              <a:t> organization, WC3, and ALA.</a:t>
            </a:r>
            <a:endParaRPr lang="en-US" dirty="0"/>
          </a:p>
        </p:txBody>
      </p:sp>
      <p:sp>
        <p:nvSpPr>
          <p:cNvPr id="4" name="Slide Number Placeholder 3"/>
          <p:cNvSpPr>
            <a:spLocks noGrp="1"/>
          </p:cNvSpPr>
          <p:nvPr>
            <p:ph type="sldNum" sz="quarter" idx="10"/>
          </p:nvPr>
        </p:nvSpPr>
        <p:spPr/>
        <p:txBody>
          <a:bodyPr/>
          <a:lstStyle/>
          <a:p>
            <a:fld id="{E912FBF1-0DB1-471E-A6FE-4C505BFF2A87}" type="slidenum">
              <a:rPr lang="en-US" smtClean="0"/>
              <a:t>2</a:t>
            </a:fld>
            <a:endParaRPr lang="en-US"/>
          </a:p>
        </p:txBody>
      </p:sp>
    </p:spTree>
    <p:extLst>
      <p:ext uri="{BB962C8B-B14F-4D97-AF65-F5344CB8AC3E}">
        <p14:creationId xmlns:p14="http://schemas.microsoft.com/office/powerpoint/2010/main" val="27726147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Last thing I’ll say here is to consider submitting your presentation materials in advance if it hasn’t been requested,</a:t>
            </a:r>
            <a:r>
              <a:rPr lang="en-US" baseline="0" dirty="0" smtClean="0"/>
              <a:t> if it’s a conference or event. These documents can help organizers provide additional information to support people providing accommodations at the event. The advance look at a presentation document can help CART (or Communication Access Real-time Translation) reporters or American Sign Language interpreters to preload or review key terms that will be used as live captioning or interpretation is provided.</a:t>
            </a:r>
            <a:endParaRPr lang="en-US" dirty="0"/>
          </a:p>
        </p:txBody>
      </p:sp>
      <p:sp>
        <p:nvSpPr>
          <p:cNvPr id="4" name="Slide Number Placeholder 3"/>
          <p:cNvSpPr>
            <a:spLocks noGrp="1"/>
          </p:cNvSpPr>
          <p:nvPr>
            <p:ph type="sldNum" sz="quarter" idx="10"/>
          </p:nvPr>
        </p:nvSpPr>
        <p:spPr/>
        <p:txBody>
          <a:bodyPr/>
          <a:lstStyle/>
          <a:p>
            <a:fld id="{E912FBF1-0DB1-471E-A6FE-4C505BFF2A87}" type="slidenum">
              <a:rPr lang="en-US" smtClean="0"/>
              <a:t>20</a:t>
            </a:fld>
            <a:endParaRPr lang="en-US"/>
          </a:p>
        </p:txBody>
      </p:sp>
    </p:spTree>
    <p:extLst>
      <p:ext uri="{BB962C8B-B14F-4D97-AF65-F5344CB8AC3E}">
        <p14:creationId xmlns:p14="http://schemas.microsoft.com/office/powerpoint/2010/main" val="27318385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Whew, so you’ve done all this stuff up to this point, thinking, designing, composing, strategizing – and</a:t>
            </a:r>
            <a:r>
              <a:rPr lang="en-US" baseline="0" dirty="0" smtClean="0"/>
              <a:t> it’s finally time to deliver your presentation! We’re also at the point where my presentation starts getting kind of meta, isn’t it? Talking about concerns during a presentation, while presenting. Enough to make you dizzy!</a:t>
            </a:r>
          </a:p>
          <a:p>
            <a:endParaRPr lang="en-US" baseline="0" dirty="0" smtClean="0"/>
          </a:p>
          <a:p>
            <a:r>
              <a:rPr lang="en-US" baseline="0" dirty="0" smtClean="0"/>
              <a:t>Fortunately, by this point, the preliminary work should keep you in good stead, and there’s just a few more things to keep in mind. As I mentioned before, your positioning is going to make a big difference in how accessible your presentation will wind up, and using the mics to the fullest extent will help. For both accessibility, as well as the preservation of the full recorded record, whenever audience members contribute to the presentation, if they’re not </a:t>
            </a:r>
            <a:r>
              <a:rPr lang="en-US" baseline="0" dirty="0" err="1" smtClean="0"/>
              <a:t>mic’d</a:t>
            </a:r>
            <a:r>
              <a:rPr lang="en-US" baseline="0" dirty="0" smtClean="0"/>
              <a:t>, you will want to repeat or rephrase their contribution. This is a big reason why DMC staff are focused on handing mics around during presentations, so kudos to them!</a:t>
            </a:r>
          </a:p>
          <a:p>
            <a:endParaRPr lang="en-US" baseline="0" dirty="0" smtClean="0"/>
          </a:p>
          <a:p>
            <a:r>
              <a:rPr lang="en-US" baseline="0" dirty="0" smtClean="0"/>
              <a:t>Also, this affects just about everyone: we talk faster when we’re nervous. It’s a long-standing presentation hack to intentionally slow down how fast you talk, and this is a tip that just simply helps </a:t>
            </a:r>
            <a:r>
              <a:rPr lang="en-US" i="1" baseline="0" dirty="0" smtClean="0"/>
              <a:t>everyone</a:t>
            </a:r>
            <a:r>
              <a:rPr lang="en-US" i="0" baseline="0" dirty="0" smtClean="0"/>
              <a:t>. People can process what you’re saying more easily, and it improves the quality of recordings, which in turn can improve transcripts and captions after the fact.</a:t>
            </a:r>
            <a:endParaRPr lang="en-US" dirty="0"/>
          </a:p>
        </p:txBody>
      </p:sp>
      <p:sp>
        <p:nvSpPr>
          <p:cNvPr id="4" name="Slide Number Placeholder 3"/>
          <p:cNvSpPr>
            <a:spLocks noGrp="1"/>
          </p:cNvSpPr>
          <p:nvPr>
            <p:ph type="sldNum" sz="quarter" idx="10"/>
          </p:nvPr>
        </p:nvSpPr>
        <p:spPr/>
        <p:txBody>
          <a:bodyPr/>
          <a:lstStyle/>
          <a:p>
            <a:fld id="{E912FBF1-0DB1-471E-A6FE-4C505BFF2A87}" type="slidenum">
              <a:rPr lang="en-US" smtClean="0"/>
              <a:t>21</a:t>
            </a:fld>
            <a:endParaRPr lang="en-US"/>
          </a:p>
        </p:txBody>
      </p:sp>
    </p:spTree>
    <p:extLst>
      <p:ext uri="{BB962C8B-B14F-4D97-AF65-F5344CB8AC3E}">
        <p14:creationId xmlns:p14="http://schemas.microsoft.com/office/powerpoint/2010/main" val="36042959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Something else that is important to keep in mind is to fully describe,</a:t>
            </a:r>
            <a:r>
              <a:rPr lang="en-US" baseline="0" dirty="0" smtClean="0"/>
              <a:t> or touch on, all your slide content. If you’re not referring to it in your talk, it probably shouldn’t be there – whether that’s a bullet point or pretty picture. I see this a lot with visual jokes – the inclusion of a funny gif or cartoon – and I’ll tell you, it’s a exclusionary feeling to be confused when everyone else is laughing. If you need that gif, it’s worth working a description of it into what you say. Lastly here, I’ll also say, you should summarize audience actions, like what the result was when you call for a show of hands.</a:t>
            </a:r>
            <a:endParaRPr lang="en-US" dirty="0"/>
          </a:p>
        </p:txBody>
      </p:sp>
      <p:sp>
        <p:nvSpPr>
          <p:cNvPr id="4" name="Slide Number Placeholder 3"/>
          <p:cNvSpPr>
            <a:spLocks noGrp="1"/>
          </p:cNvSpPr>
          <p:nvPr>
            <p:ph type="sldNum" sz="quarter" idx="10"/>
          </p:nvPr>
        </p:nvSpPr>
        <p:spPr/>
        <p:txBody>
          <a:bodyPr/>
          <a:lstStyle/>
          <a:p>
            <a:fld id="{E912FBF1-0DB1-471E-A6FE-4C505BFF2A87}" type="slidenum">
              <a:rPr lang="en-US" smtClean="0"/>
              <a:t>22</a:t>
            </a:fld>
            <a:endParaRPr lang="en-US"/>
          </a:p>
        </p:txBody>
      </p:sp>
    </p:spTree>
    <p:extLst>
      <p:ext uri="{BB962C8B-B14F-4D97-AF65-F5344CB8AC3E}">
        <p14:creationId xmlns:p14="http://schemas.microsoft.com/office/powerpoint/2010/main" val="30562707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at this point, you probably have the impression from me that I would just not recommend you use any video</a:t>
            </a:r>
            <a:r>
              <a:rPr lang="en-US" baseline="0" dirty="0" smtClean="0"/>
              <a:t> clips or multimedia in general, and that’s not necessarily true. Just like it can be unavoidable to exclude music clips when you’re presenting specifically about music, so too can video fall into the same category. Using video is a high risk-high reward prospect, but you can mitigate some of that risk by reviewing the caption options and actual output while it plays prior to presenting. If the captions are crap, or it’s not an option, or the video itself “shows” without “telling”, plan on following the playback of the video with a reframing or summary of that content. Really quick, I’m going to show you the difference between encoded subtitles and auto-generated subtitles.</a:t>
            </a:r>
          </a:p>
        </p:txBody>
      </p:sp>
      <p:sp>
        <p:nvSpPr>
          <p:cNvPr id="4" name="Slide Number Placeholder 3"/>
          <p:cNvSpPr>
            <a:spLocks noGrp="1"/>
          </p:cNvSpPr>
          <p:nvPr>
            <p:ph type="sldNum" sz="quarter" idx="10"/>
          </p:nvPr>
        </p:nvSpPr>
        <p:spPr/>
        <p:txBody>
          <a:bodyPr/>
          <a:lstStyle/>
          <a:p>
            <a:fld id="{E912FBF1-0DB1-471E-A6FE-4C505BFF2A87}" type="slidenum">
              <a:rPr lang="en-US" smtClean="0"/>
              <a:t>23</a:t>
            </a:fld>
            <a:endParaRPr lang="en-US"/>
          </a:p>
        </p:txBody>
      </p:sp>
    </p:spTree>
    <p:extLst>
      <p:ext uri="{BB962C8B-B14F-4D97-AF65-F5344CB8AC3E}">
        <p14:creationId xmlns:p14="http://schemas.microsoft.com/office/powerpoint/2010/main" val="21546468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Okay, so now we’ve reached the end of the hypothetical</a:t>
            </a:r>
            <a:r>
              <a:rPr lang="en-US" baseline="0" dirty="0" smtClean="0"/>
              <a:t> presentation, and getting close to the end of this one, I want to go over some things to think about for the post-presentation. A lot of times, there’s a Q&amp;A or open-mic dialogue with the presenters. I’ll reiterate again, it’s REALLY important for both the completeness of the recording, as well as for any of those in the audience using an FM system, that the audience contributions are a part of that auditory record. Since most recording systems and auditory assistive technology route through the same A/V equipment, this is more just a fact of life you should accept.</a:t>
            </a:r>
          </a:p>
          <a:p>
            <a:endParaRPr lang="en-US" baseline="0" dirty="0" smtClean="0"/>
          </a:p>
          <a:p>
            <a:r>
              <a:rPr lang="en-US" baseline="0" dirty="0" smtClean="0"/>
              <a:t>The second point I’ll make here is that it’s a good idea to just offer to the audience that you’re open to being approached about providing clarification about any aspect of your presentation. Sometimes, people who miss things are bashful, and even if they have a very valid reason to have missed out on something, it’s still sometimes difficult. Breaking the ice like this can be just what is needed to help encourage those who need clarification to ask for it.</a:t>
            </a:r>
          </a:p>
        </p:txBody>
      </p:sp>
      <p:sp>
        <p:nvSpPr>
          <p:cNvPr id="4" name="Slide Number Placeholder 3"/>
          <p:cNvSpPr>
            <a:spLocks noGrp="1"/>
          </p:cNvSpPr>
          <p:nvPr>
            <p:ph type="sldNum" sz="quarter" idx="10"/>
          </p:nvPr>
        </p:nvSpPr>
        <p:spPr/>
        <p:txBody>
          <a:bodyPr/>
          <a:lstStyle/>
          <a:p>
            <a:fld id="{E912FBF1-0DB1-471E-A6FE-4C505BFF2A87}" type="slidenum">
              <a:rPr lang="en-US" smtClean="0"/>
              <a:t>24</a:t>
            </a:fld>
            <a:endParaRPr lang="en-US"/>
          </a:p>
        </p:txBody>
      </p:sp>
    </p:spTree>
    <p:extLst>
      <p:ext uri="{BB962C8B-B14F-4D97-AF65-F5344CB8AC3E}">
        <p14:creationId xmlns:p14="http://schemas.microsoft.com/office/powerpoint/2010/main" val="24329628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the presentation is over, the class, event,</a:t>
            </a:r>
            <a:r>
              <a:rPr lang="en-US" baseline="0" dirty="0" smtClean="0"/>
              <a:t> or conference is concluded, you’re probably pretty wiped out. Doing anything else with that presentation, the PowerPoint, anything like that, probably doesn’t sound like a good time. But this is the point where your work may have broader reach than you expect. If you’ve worked in a lot of these accessibility considerations, your documents are probably already A-OK for accessible sharing. If not, and a need arises, you’ll likely be in a bit of a state, as we all know, retrofitting accessibility can be arduous.</a:t>
            </a:r>
          </a:p>
          <a:p>
            <a:endParaRPr lang="en-US" baseline="0" dirty="0" smtClean="0"/>
          </a:p>
          <a:p>
            <a:r>
              <a:rPr lang="en-US" baseline="0" dirty="0" smtClean="0"/>
              <a:t>Based on the format your presentation will persist in, there’s a few things to keep in mind. For video recordings, if you’ve been following along, you and your presentation should both be accessible enough for it to be effective on its own, and if necessary, subtitled later. If your presentation will be converted to HTML, following the styles- and layout-managed format will make the conversion much more complete. </a:t>
            </a:r>
            <a:r>
              <a:rPr lang="en-US" baseline="0" dirty="0" err="1" smtClean="0"/>
              <a:t>PDFing</a:t>
            </a:r>
            <a:r>
              <a:rPr lang="en-US" baseline="0" dirty="0" smtClean="0"/>
              <a:t> your presentation is common, and doing so with your Notes field, already pre-populated with your script, means that PDF will effectively simulate the presentation – albeit in a more textual way. Finally, the .</a:t>
            </a:r>
            <a:r>
              <a:rPr lang="en-US" baseline="0" dirty="0" err="1" smtClean="0"/>
              <a:t>ppt</a:t>
            </a:r>
            <a:r>
              <a:rPr lang="en-US" baseline="0" dirty="0" smtClean="0"/>
              <a:t> file itself is the most conveniently-accessible format, and the embedding-narrative-recording function PowerPoint has is impressive when it’s combined with the script in the Notes field.</a:t>
            </a:r>
          </a:p>
          <a:p>
            <a:endParaRPr lang="en-US" baseline="0" dirty="0" smtClean="0"/>
          </a:p>
          <a:p>
            <a:r>
              <a:rPr lang="en-US" baseline="0" dirty="0" smtClean="0"/>
              <a:t>In particular for librarians, keep in mind that with dossiers and portfolios being used in multiple formats, online, printed out, and so on, your presentation documents are not necessarily going away anytime soon. Lastly, for info lit and teaching librarians, if your documents are designed accessibly from the start, you will be ready to provide an accessible copy on demand.</a:t>
            </a:r>
            <a:endParaRPr lang="en-US" dirty="0"/>
          </a:p>
        </p:txBody>
      </p:sp>
      <p:sp>
        <p:nvSpPr>
          <p:cNvPr id="4" name="Slide Number Placeholder 3"/>
          <p:cNvSpPr>
            <a:spLocks noGrp="1"/>
          </p:cNvSpPr>
          <p:nvPr>
            <p:ph type="sldNum" sz="quarter" idx="10"/>
          </p:nvPr>
        </p:nvSpPr>
        <p:spPr/>
        <p:txBody>
          <a:bodyPr/>
          <a:lstStyle/>
          <a:p>
            <a:fld id="{E912FBF1-0DB1-471E-A6FE-4C505BFF2A87}" type="slidenum">
              <a:rPr lang="en-US" smtClean="0"/>
              <a:t>25</a:t>
            </a:fld>
            <a:endParaRPr lang="en-US"/>
          </a:p>
        </p:txBody>
      </p:sp>
    </p:spTree>
    <p:extLst>
      <p:ext uri="{BB962C8B-B14F-4D97-AF65-F5344CB8AC3E}">
        <p14:creationId xmlns:p14="http://schemas.microsoft.com/office/powerpoint/2010/main" val="8403622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this point, some</a:t>
            </a:r>
            <a:r>
              <a:rPr lang="en-US" baseline="0" dirty="0" smtClean="0"/>
              <a:t> of you are no doubt wondering what we can actually do within PowerPoint to make their presentations more accessible, in some of the ways I’ve described today. I’m going to simply point out some essentials, since there are a TON of tutorials online about this topic, but I’ll also link to my favorite tutorials too. The other issue is that unfortunately, depending on what software you’re using, or even what version of PowerPoint you’re using, these features are all in different places from program to program.</a:t>
            </a:r>
          </a:p>
          <a:p>
            <a:endParaRPr lang="en-US" baseline="0" dirty="0" smtClean="0"/>
          </a:p>
          <a:p>
            <a:r>
              <a:rPr lang="en-US" baseline="0" dirty="0" smtClean="0"/>
              <a:t>In general, the more you stick to using the layout functions, the less additional work you use – the textboxes, graphics and other elements you add that aren’t part of the placeholder fields in PowerPoint are not going to automatically be a part of the reading order, which is a functionality that tells screen readers the appropriate order of dictation of slide elements. So, if you do nothing else, adding alt-text to graphics and double-checking your reading order will help greatly.</a:t>
            </a:r>
            <a:endParaRPr lang="en-US" dirty="0"/>
          </a:p>
        </p:txBody>
      </p:sp>
      <p:sp>
        <p:nvSpPr>
          <p:cNvPr id="4" name="Slide Number Placeholder 3"/>
          <p:cNvSpPr>
            <a:spLocks noGrp="1"/>
          </p:cNvSpPr>
          <p:nvPr>
            <p:ph type="sldNum" sz="quarter" idx="10"/>
          </p:nvPr>
        </p:nvSpPr>
        <p:spPr/>
        <p:txBody>
          <a:bodyPr/>
          <a:lstStyle/>
          <a:p>
            <a:fld id="{E912FBF1-0DB1-471E-A6FE-4C505BFF2A87}" type="slidenum">
              <a:rPr lang="en-US" smtClean="0"/>
              <a:t>26</a:t>
            </a:fld>
            <a:endParaRPr lang="en-US"/>
          </a:p>
        </p:txBody>
      </p:sp>
    </p:spTree>
    <p:extLst>
      <p:ext uri="{BB962C8B-B14F-4D97-AF65-F5344CB8AC3E}">
        <p14:creationId xmlns:p14="http://schemas.microsoft.com/office/powerpoint/2010/main" val="4052903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MSU Web Accessibility team has already met the need for more information about how to use PowerPoint’s various features to increase the accessibility</a:t>
            </a:r>
            <a:r>
              <a:rPr lang="en-US" baseline="0" dirty="0" smtClean="0"/>
              <a:t> of your presentation files, so I am going to open up their web page and show you some of the things they highlight. These tutorials are already of high quality and completeness, so I’m hoping you all will remember these resources the next time you are working on a presentation. For adding alt-text to a graphic, it’s pretty straightforward, though it does differ by version of PowerPoint. The key is to bring up the menu for the graphic, and look under the size/positioning pane. When you’re adding alt-text, you’ll want to be mindful that most screen readers already start out by stating, “Image of,” for encoded graphics, so there’s no need to include that. Just jump to describing the graphic. Don’t be afraid of being too verbose, this is an accommodation that is often not used </a:t>
            </a:r>
            <a:r>
              <a:rPr lang="en-US" i="1" baseline="0" dirty="0" smtClean="0"/>
              <a:t>during</a:t>
            </a:r>
            <a:r>
              <a:rPr lang="en-US" i="0" baseline="0" dirty="0" smtClean="0"/>
              <a:t> the presentation, so someone using this feature will likely appreciate whatever context the alt-text offers. I’ll show you some of the alt-text I’ve used elsewhere in this PowerPoint.</a:t>
            </a:r>
          </a:p>
        </p:txBody>
      </p:sp>
      <p:sp>
        <p:nvSpPr>
          <p:cNvPr id="4" name="Slide Number Placeholder 3"/>
          <p:cNvSpPr>
            <a:spLocks noGrp="1"/>
          </p:cNvSpPr>
          <p:nvPr>
            <p:ph type="sldNum" sz="quarter" idx="10"/>
          </p:nvPr>
        </p:nvSpPr>
        <p:spPr/>
        <p:txBody>
          <a:bodyPr/>
          <a:lstStyle/>
          <a:p>
            <a:fld id="{E912FBF1-0DB1-471E-A6FE-4C505BFF2A87}" type="slidenum">
              <a:rPr lang="en-US" smtClean="0"/>
              <a:t>27</a:t>
            </a:fld>
            <a:endParaRPr lang="en-US"/>
          </a:p>
        </p:txBody>
      </p:sp>
    </p:spTree>
    <p:extLst>
      <p:ext uri="{BB962C8B-B14F-4D97-AF65-F5344CB8AC3E}">
        <p14:creationId xmlns:p14="http://schemas.microsoft.com/office/powerpoint/2010/main" val="36525466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baseline="0" dirty="0" smtClean="0"/>
              <a:t>Reading order refers to the sequential prioritization of slide elements for the purpose of a screen reader to interpret. Reading order is less straightforward to deal with, which is why I emphasize using the standard layout options offered by PowerPoint, as it remains automatically managed so long as you don’t add additional elements. Additional elements will mean you will have to look at the reading order of the entire slide. The reason I keep harping on this is that this is not an intuitive process, in part because the listing is actually read from bottom to top. Let me show you how some of my slides work with this.</a:t>
            </a:r>
            <a:endParaRPr lang="en-US" dirty="0" smtClean="0"/>
          </a:p>
          <a:p>
            <a:endParaRPr lang="en-US" dirty="0"/>
          </a:p>
        </p:txBody>
      </p:sp>
      <p:sp>
        <p:nvSpPr>
          <p:cNvPr id="4" name="Slide Number Placeholder 3"/>
          <p:cNvSpPr>
            <a:spLocks noGrp="1"/>
          </p:cNvSpPr>
          <p:nvPr>
            <p:ph type="sldNum" sz="quarter" idx="10"/>
          </p:nvPr>
        </p:nvSpPr>
        <p:spPr/>
        <p:txBody>
          <a:bodyPr/>
          <a:lstStyle/>
          <a:p>
            <a:fld id="{E912FBF1-0DB1-471E-A6FE-4C505BFF2A87}" type="slidenum">
              <a:rPr lang="en-US" smtClean="0"/>
              <a:t>28</a:t>
            </a:fld>
            <a:endParaRPr lang="en-US"/>
          </a:p>
        </p:txBody>
      </p:sp>
    </p:spTree>
    <p:extLst>
      <p:ext uri="{BB962C8B-B14F-4D97-AF65-F5344CB8AC3E}">
        <p14:creationId xmlns:p14="http://schemas.microsoft.com/office/powerpoint/2010/main" val="24881104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Finally, the PowerPoint</a:t>
            </a:r>
            <a:r>
              <a:rPr lang="en-US" baseline="0" dirty="0" smtClean="0"/>
              <a:t> checker is a good tool to use. Like most wizards, the capacity to be effective is limited by the customization you’ve incorporated into your file. The more you use standard layouts and styling, the more accurate and detailed your checker review will be. In the 2010 version, it’s pretty interactive, so you can select an issue and it will take you directly to the slide or object it has an issue with. It’s sometimes surprising what it detects. It’s definitely more reliable with programmatic aspects, the sort of thing that it can detect conditionally, like, “Here is a picture without any detected alt-text”. It’s not so hot at being a good judge of color contrast, font legibility and size, and other more esoteric, creative aspects of accessibility concerns.</a:t>
            </a:r>
            <a:endParaRPr lang="en-US" dirty="0"/>
          </a:p>
        </p:txBody>
      </p:sp>
      <p:sp>
        <p:nvSpPr>
          <p:cNvPr id="4" name="Slide Number Placeholder 3"/>
          <p:cNvSpPr>
            <a:spLocks noGrp="1"/>
          </p:cNvSpPr>
          <p:nvPr>
            <p:ph type="sldNum" sz="quarter" idx="10"/>
          </p:nvPr>
        </p:nvSpPr>
        <p:spPr/>
        <p:txBody>
          <a:bodyPr/>
          <a:lstStyle/>
          <a:p>
            <a:fld id="{E912FBF1-0DB1-471E-A6FE-4C505BFF2A87}" type="slidenum">
              <a:rPr lang="en-US" smtClean="0"/>
              <a:t>29</a:t>
            </a:fld>
            <a:endParaRPr lang="en-US"/>
          </a:p>
        </p:txBody>
      </p:sp>
    </p:spTree>
    <p:extLst>
      <p:ext uri="{BB962C8B-B14F-4D97-AF65-F5344CB8AC3E}">
        <p14:creationId xmlns:p14="http://schemas.microsoft.com/office/powerpoint/2010/main" val="3139841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a lot of times, especially in the realm of instructional technology, “accessibility” refers to</a:t>
            </a:r>
            <a:r>
              <a:rPr lang="en-US" baseline="0" dirty="0" smtClean="0"/>
              <a:t> how well ANY potential user can interact with something, and come away with the desired outcomes. </a:t>
            </a:r>
            <a:r>
              <a:rPr lang="en-US" i="0" baseline="0" dirty="0" smtClean="0"/>
              <a:t>The term itself has some issues today, though, as </a:t>
            </a:r>
            <a:r>
              <a:rPr lang="en-US" i="0" baseline="0" dirty="0" err="1" smtClean="0"/>
              <a:t>Heydon</a:t>
            </a:r>
            <a:r>
              <a:rPr lang="en-US" i="0" baseline="0" dirty="0" smtClean="0"/>
              <a:t> Pickering, a web accessibility consultant describes: “I</a:t>
            </a:r>
            <a:r>
              <a:rPr lang="en-US" i="0" dirty="0" smtClean="0"/>
              <a:t>nclusive design is the means and accessibility is the end — it’s just that you get a lot more than just accessibility along the way.</a:t>
            </a:r>
            <a:r>
              <a:rPr lang="en-US" i="0" baseline="0" dirty="0" smtClean="0"/>
              <a:t>” He uses a variety of examples to describe how improvements for specific accessibility issues tend to improve experiences overall. He goes on, saying, </a:t>
            </a:r>
            <a:r>
              <a:rPr lang="en-US" i="0" dirty="0" smtClean="0"/>
              <a:t>“By bolting accessibility onto mainstream UX we labor under the misapprehension that most people have a ‘normal’ experience, a few people are exceptions, and that all of the exceptions pertain to disability directly.”</a:t>
            </a:r>
          </a:p>
          <a:p>
            <a:endParaRPr lang="en-US" i="0" dirty="0" smtClean="0"/>
          </a:p>
          <a:p>
            <a:r>
              <a:rPr lang="en-US" baseline="0" dirty="0" smtClean="0"/>
              <a:t>So, what this means is that there is a movement now to deprioritize the term “accessibility” in favor of “universal design” or “inclusive design,” to make more clear that accessibility measures are a </a:t>
            </a:r>
            <a:r>
              <a:rPr lang="en-US" i="1" baseline="0" dirty="0" smtClean="0"/>
              <a:t>design component</a:t>
            </a:r>
            <a:r>
              <a:rPr lang="en-US" i="0" baseline="0" dirty="0" smtClean="0"/>
              <a:t> and not an optional, separate process.</a:t>
            </a:r>
            <a:endParaRPr lang="en-US" baseline="0" dirty="0" smtClean="0"/>
          </a:p>
          <a:p>
            <a:endParaRPr lang="en-US" baseline="0" dirty="0" smtClean="0"/>
          </a:p>
          <a:p>
            <a:r>
              <a:rPr lang="en-US" dirty="0" err="1" smtClean="0"/>
              <a:t>Heydon</a:t>
            </a:r>
            <a:r>
              <a:rPr lang="en-US" dirty="0" smtClean="0"/>
              <a:t> blog</a:t>
            </a:r>
            <a:r>
              <a:rPr lang="en-US" baseline="0" dirty="0" smtClean="0"/>
              <a:t> source: </a:t>
            </a:r>
            <a:r>
              <a:rPr lang="en-US" dirty="0" smtClean="0"/>
              <a:t>https://24ways.org/2016/what-the-heck-is-inclusive-design/</a:t>
            </a:r>
            <a:endParaRPr lang="en-US" dirty="0"/>
          </a:p>
        </p:txBody>
      </p:sp>
      <p:sp>
        <p:nvSpPr>
          <p:cNvPr id="4" name="Slide Number Placeholder 3"/>
          <p:cNvSpPr>
            <a:spLocks noGrp="1"/>
          </p:cNvSpPr>
          <p:nvPr>
            <p:ph type="sldNum" sz="quarter" idx="10"/>
          </p:nvPr>
        </p:nvSpPr>
        <p:spPr/>
        <p:txBody>
          <a:bodyPr/>
          <a:lstStyle/>
          <a:p>
            <a:fld id="{E912FBF1-0DB1-471E-A6FE-4C505BFF2A87}" type="slidenum">
              <a:rPr lang="en-US" smtClean="0"/>
              <a:t>3</a:t>
            </a:fld>
            <a:endParaRPr lang="en-US"/>
          </a:p>
        </p:txBody>
      </p:sp>
    </p:spTree>
    <p:extLst>
      <p:ext uri="{BB962C8B-B14F-4D97-AF65-F5344CB8AC3E}">
        <p14:creationId xmlns:p14="http://schemas.microsoft.com/office/powerpoint/2010/main" val="17132080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Wow, okay, we’ve spent quite a while listening about accessibility issues, universal design, PowerPoints,</a:t>
            </a:r>
            <a:r>
              <a:rPr lang="en-US" baseline="0" dirty="0" smtClean="0"/>
              <a:t> all sorts of stuff. I bet some of you will have questions, and I’d like to try an answer them in the time we have left. The last thing I’d like to leave you with is this thought: </a:t>
            </a:r>
            <a:r>
              <a:rPr lang="en-US" sz="1200" dirty="0" smtClean="0"/>
              <a:t>The time, effort, and expense spent to create inclusively-designed accessible materials is less than the time, effort, and expense spent to retrofit accessible features to existing materials – both less than the time, effort, and expense spent by a person with a disability to use inaccessibly-created content.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Thank</a:t>
            </a:r>
            <a:r>
              <a:rPr lang="en-US" sz="1200" baseline="0" dirty="0" smtClean="0"/>
              <a:t> you for listening. Please be sure to use the mics around the room to ask your questions.</a:t>
            </a:r>
            <a:endParaRPr lang="en-US" sz="1200" dirty="0" smtClean="0"/>
          </a:p>
        </p:txBody>
      </p:sp>
      <p:sp>
        <p:nvSpPr>
          <p:cNvPr id="4" name="Slide Number Placeholder 3"/>
          <p:cNvSpPr>
            <a:spLocks noGrp="1"/>
          </p:cNvSpPr>
          <p:nvPr>
            <p:ph type="sldNum" sz="quarter" idx="10"/>
          </p:nvPr>
        </p:nvSpPr>
        <p:spPr/>
        <p:txBody>
          <a:bodyPr/>
          <a:lstStyle/>
          <a:p>
            <a:fld id="{E912FBF1-0DB1-471E-A6FE-4C505BFF2A87}" type="slidenum">
              <a:rPr lang="en-US" smtClean="0"/>
              <a:t>30</a:t>
            </a:fld>
            <a:endParaRPr lang="en-US"/>
          </a:p>
        </p:txBody>
      </p:sp>
    </p:spTree>
    <p:extLst>
      <p:ext uri="{BB962C8B-B14F-4D97-AF65-F5344CB8AC3E}">
        <p14:creationId xmlns:p14="http://schemas.microsoft.com/office/powerpoint/2010/main" val="6235603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12FBF1-0DB1-471E-A6FE-4C505BFF2A87}" type="slidenum">
              <a:rPr lang="en-US" smtClean="0"/>
              <a:t>31</a:t>
            </a:fld>
            <a:endParaRPr lang="en-US"/>
          </a:p>
        </p:txBody>
      </p:sp>
    </p:spTree>
    <p:extLst>
      <p:ext uri="{BB962C8B-B14F-4D97-AF65-F5344CB8AC3E}">
        <p14:creationId xmlns:p14="http://schemas.microsoft.com/office/powerpoint/2010/main" val="32711099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12FBF1-0DB1-471E-A6FE-4C505BFF2A87}" type="slidenum">
              <a:rPr lang="en-US" smtClean="0"/>
              <a:t>32</a:t>
            </a:fld>
            <a:endParaRPr lang="en-US"/>
          </a:p>
        </p:txBody>
      </p:sp>
    </p:spTree>
    <p:extLst>
      <p:ext uri="{BB962C8B-B14F-4D97-AF65-F5344CB8AC3E}">
        <p14:creationId xmlns:p14="http://schemas.microsoft.com/office/powerpoint/2010/main" val="22756914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Universal design</a:t>
            </a:r>
            <a:r>
              <a:rPr lang="en-US" baseline="0" dirty="0" smtClean="0"/>
              <a:t> encourages designers to consider their audience in a deeper context, </a:t>
            </a:r>
            <a:r>
              <a:rPr lang="en-US" baseline="0" dirty="0" err="1" smtClean="0"/>
              <a:t>sussing</a:t>
            </a:r>
            <a:r>
              <a:rPr lang="en-US" baseline="0" dirty="0" smtClean="0"/>
              <a:t> out the profiles of users that </a:t>
            </a:r>
            <a:r>
              <a:rPr lang="en-US" i="1" baseline="0" dirty="0" smtClean="0"/>
              <a:t>are not like them or those they know about already</a:t>
            </a:r>
            <a:r>
              <a:rPr lang="en-US" i="0" baseline="0" dirty="0" smtClean="0"/>
              <a:t>. The emphasis on accessibility in a broad sense encourages thinking that lead to design elements and other solutions that actually can mitigate issues that weren’t even anticipated. Finally, universally-designed products are generally </a:t>
            </a:r>
            <a:r>
              <a:rPr lang="en-US" i="1" baseline="0" dirty="0" smtClean="0"/>
              <a:t>tacitly</a:t>
            </a:r>
            <a:r>
              <a:rPr lang="en-US" i="0" baseline="0" dirty="0" smtClean="0"/>
              <a:t> inclusive; in other words, the aspect of accommodation </a:t>
            </a:r>
            <a:r>
              <a:rPr lang="en-US" i="0" baseline="0" dirty="0" smtClean="0"/>
              <a:t>tends to be </a:t>
            </a:r>
            <a:r>
              <a:rPr lang="en-US" i="0" baseline="0" dirty="0" smtClean="0"/>
              <a:t>apparent </a:t>
            </a:r>
            <a:r>
              <a:rPr lang="en-US" i="0" baseline="0" dirty="0" smtClean="0"/>
              <a:t>only to </a:t>
            </a:r>
            <a:r>
              <a:rPr lang="en-US" i="0" baseline="0" dirty="0" smtClean="0"/>
              <a:t>someone who would appreciate that feature. This can be a problem, though, and I’ll explain why in a few minutes. Just for clarification, universal design and inclusive design are </a:t>
            </a:r>
            <a:r>
              <a:rPr lang="en-US" i="1" baseline="0" dirty="0" smtClean="0"/>
              <a:t>technically</a:t>
            </a:r>
            <a:r>
              <a:rPr lang="en-US" i="0" baseline="0" dirty="0" smtClean="0"/>
              <a:t> different things, but for the most part, it’s generally safe to use them interchangeably, which I’ll be doing here.</a:t>
            </a:r>
            <a:endParaRPr lang="en-US" dirty="0"/>
          </a:p>
        </p:txBody>
      </p:sp>
      <p:sp>
        <p:nvSpPr>
          <p:cNvPr id="4" name="Slide Number Placeholder 3"/>
          <p:cNvSpPr>
            <a:spLocks noGrp="1"/>
          </p:cNvSpPr>
          <p:nvPr>
            <p:ph type="sldNum" sz="quarter" idx="10"/>
          </p:nvPr>
        </p:nvSpPr>
        <p:spPr/>
        <p:txBody>
          <a:bodyPr/>
          <a:lstStyle/>
          <a:p>
            <a:fld id="{E912FBF1-0DB1-471E-A6FE-4C505BFF2A87}" type="slidenum">
              <a:rPr lang="en-US" smtClean="0"/>
              <a:t>4</a:t>
            </a:fld>
            <a:endParaRPr lang="en-US"/>
          </a:p>
        </p:txBody>
      </p:sp>
    </p:spTree>
    <p:extLst>
      <p:ext uri="{BB962C8B-B14F-4D97-AF65-F5344CB8AC3E}">
        <p14:creationId xmlns:p14="http://schemas.microsoft.com/office/powerpoint/2010/main" val="6444592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r>
              <a:rPr lang="en-US" baseline="0" dirty="0" smtClean="0"/>
              <a:t> love to cook, it’s a passion of mine, and it probably wouldn’t be a surprise to you that I’m a big fan of the OXO brand for their kitchenware line. Another reason I’m a big fan of them though, is that they are a company that is proud of their mastery of universal design, and their resulting products are unusually usable. This is because they evaluate every utensil they make through the lens of a broad spectrum of users. Could a child use it? Could someone with arthritis mash potatoes more easily? And of course, for a professional chef, does it eliminate a common peccadillo that conventional design persists in keeping with a particular utensil? To this effect, OXO actually has a mission to collect lost gloves their employees find, for display in their offices, to remind them of the diversity of hands, or users, they create products for.</a:t>
            </a:r>
            <a:endParaRPr lang="en-US" dirty="0"/>
          </a:p>
        </p:txBody>
      </p:sp>
      <p:sp>
        <p:nvSpPr>
          <p:cNvPr id="4" name="Slide Number Placeholder 3"/>
          <p:cNvSpPr>
            <a:spLocks noGrp="1"/>
          </p:cNvSpPr>
          <p:nvPr>
            <p:ph type="sldNum" sz="quarter" idx="10"/>
          </p:nvPr>
        </p:nvSpPr>
        <p:spPr/>
        <p:txBody>
          <a:bodyPr/>
          <a:lstStyle/>
          <a:p>
            <a:fld id="{E912FBF1-0DB1-471E-A6FE-4C505BFF2A87}" type="slidenum">
              <a:rPr lang="en-US" smtClean="0"/>
              <a:t>5</a:t>
            </a:fld>
            <a:endParaRPr lang="en-US"/>
          </a:p>
        </p:txBody>
      </p:sp>
    </p:spTree>
    <p:extLst>
      <p:ext uri="{BB962C8B-B14F-4D97-AF65-F5344CB8AC3E}">
        <p14:creationId xmlns:p14="http://schemas.microsoft.com/office/powerpoint/2010/main" val="2480540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great example of universal design</a:t>
            </a:r>
            <a:r>
              <a:rPr lang="en-US" baseline="0" dirty="0" smtClean="0"/>
              <a:t> is more mundane, the simple dropped curb, invented in 1963 by Selwyn Goldsmith, who authored </a:t>
            </a:r>
            <a:r>
              <a:rPr lang="en-US" u="sng" baseline="0" dirty="0" smtClean="0"/>
              <a:t>Designing for the Disabled</a:t>
            </a:r>
            <a:r>
              <a:rPr lang="en-US" u="none" baseline="0" dirty="0" smtClean="0"/>
              <a:t>. Since then, the curb has been improved upon to accommodate people with visual disabilities as well, via the Lego-style metal plate, called truncated domes, which indicates the user is about to enter a crosswalk. The fact that dropped curbs, and now these plates, are becoming an unquestioned aspect of civil engineering is very positive.</a:t>
            </a:r>
            <a:endParaRPr lang="en-US" dirty="0"/>
          </a:p>
        </p:txBody>
      </p:sp>
      <p:sp>
        <p:nvSpPr>
          <p:cNvPr id="4" name="Slide Number Placeholder 3"/>
          <p:cNvSpPr>
            <a:spLocks noGrp="1"/>
          </p:cNvSpPr>
          <p:nvPr>
            <p:ph type="sldNum" sz="quarter" idx="10"/>
          </p:nvPr>
        </p:nvSpPr>
        <p:spPr/>
        <p:txBody>
          <a:bodyPr/>
          <a:lstStyle/>
          <a:p>
            <a:fld id="{E912FBF1-0DB1-471E-A6FE-4C505BFF2A87}" type="slidenum">
              <a:rPr lang="en-US" smtClean="0"/>
              <a:t>6</a:t>
            </a:fld>
            <a:endParaRPr lang="en-US"/>
          </a:p>
        </p:txBody>
      </p:sp>
    </p:spTree>
    <p:extLst>
      <p:ext uri="{BB962C8B-B14F-4D97-AF65-F5344CB8AC3E}">
        <p14:creationId xmlns:p14="http://schemas.microsoft.com/office/powerpoint/2010/main" val="3438802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all that said, here’s some more context, this time about people with disabilities. 56.7 million people is not a small number – it’s about 19%, or 1 in 5, actually – and that percentage is increasing, particularly as auditory disabilities become increasingly ubiquitous. This visualization, released in 2016, of 2010 U.S. census data pertaining to self-identified disabilities shows that of that 57 million, 22.5% have a cognitive disability, 19% have a hearing disability, and 12% have visual disabilities. So, in other words, over half of all self-identifying Americans with a disability are going to be directly influenced by issues with poor accessibility in presentations, with that number rising especially higher when you include ambulatory issues that have an impact on just </a:t>
            </a:r>
            <a:r>
              <a:rPr lang="en-US" i="1" baseline="0" dirty="0" smtClean="0"/>
              <a:t>getting to the presentation venue</a:t>
            </a:r>
            <a:r>
              <a:rPr lang="en-US" i="0" baseline="0" dirty="0" smtClean="0"/>
              <a:t>.</a:t>
            </a:r>
            <a:endParaRPr lang="en-US" dirty="0" smtClean="0"/>
          </a:p>
          <a:p>
            <a:endParaRPr lang="en-US" dirty="0" smtClean="0"/>
          </a:p>
          <a:p>
            <a:r>
              <a:rPr lang="en-US" dirty="0" smtClean="0"/>
              <a:t>US</a:t>
            </a:r>
            <a:r>
              <a:rPr lang="en-US" baseline="0" dirty="0" smtClean="0"/>
              <a:t> Census source: </a:t>
            </a:r>
            <a:r>
              <a:rPr lang="en-US" dirty="0" smtClean="0"/>
              <a:t>https://www.census.gov/content/dam/Census/library/visualizations/2016/comm/cb16-ff12_disabilities.jpg</a:t>
            </a:r>
            <a:endParaRPr lang="en-US" dirty="0"/>
          </a:p>
        </p:txBody>
      </p:sp>
      <p:sp>
        <p:nvSpPr>
          <p:cNvPr id="4" name="Slide Number Placeholder 3"/>
          <p:cNvSpPr>
            <a:spLocks noGrp="1"/>
          </p:cNvSpPr>
          <p:nvPr>
            <p:ph type="sldNum" sz="quarter" idx="10"/>
          </p:nvPr>
        </p:nvSpPr>
        <p:spPr/>
        <p:txBody>
          <a:bodyPr/>
          <a:lstStyle/>
          <a:p>
            <a:fld id="{E912FBF1-0DB1-471E-A6FE-4C505BFF2A87}" type="slidenum">
              <a:rPr lang="en-US" smtClean="0"/>
              <a:t>7</a:t>
            </a:fld>
            <a:endParaRPr lang="en-US"/>
          </a:p>
        </p:txBody>
      </p:sp>
    </p:spTree>
    <p:extLst>
      <p:ext uri="{BB962C8B-B14F-4D97-AF65-F5344CB8AC3E}">
        <p14:creationId xmlns:p14="http://schemas.microsoft.com/office/powerpoint/2010/main" val="25640038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I’ve just described to you all the scale on which disability</a:t>
            </a:r>
            <a:r>
              <a:rPr lang="en-US" baseline="0" dirty="0" smtClean="0"/>
              <a:t> affects our population, and how important it is that universal design and accessibility be a prominent feature in our design and development workflows. As you’ll recall, I’ve also mentioned that good accessibility can sometimes be invisible, or not apparent. This is often considered a good thing, but it can backfire. Kim Sauder, a PhD student and disability activist with cerebral palsy, highlighted a pretty great-slash-awful example of this. Blogging in response to a viral tweet, which showed a picture of pre-peeled oranges in plastic packaging sold at Whole Foods, along with a caption of, “If only nature would find a way to cover these oranges so we didn’t need to waste so much plastic on them,” Sauder points out the issue with this critique. Speaking from her personal experience, she described how her life is impacted by mobility and dexterity issues, and said, “As a person with limited hand dexterity, I look at this and see an easier way to eat healthy food. Preparing food with limited mobility is hugely time consuming and potentially dangerous.” Whole Foods wound up pulling the product in response to the backlash. I would strongly recommend that you take a look at her post on this, as it deflates all the major arguments that Twitter gracelessly proffered about eliminating this product.</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Twitter post source: </a:t>
            </a:r>
            <a:r>
              <a:rPr lang="en-US" dirty="0" smtClean="0"/>
              <a:t>https://crippledscholar.com/2016/03/04/when-accessibility-gets-labeled-wasteful/</a:t>
            </a:r>
          </a:p>
          <a:p>
            <a:endParaRPr lang="en-US" dirty="0"/>
          </a:p>
        </p:txBody>
      </p:sp>
      <p:sp>
        <p:nvSpPr>
          <p:cNvPr id="4" name="Slide Number Placeholder 3"/>
          <p:cNvSpPr>
            <a:spLocks noGrp="1"/>
          </p:cNvSpPr>
          <p:nvPr>
            <p:ph type="sldNum" sz="quarter" idx="10"/>
          </p:nvPr>
        </p:nvSpPr>
        <p:spPr/>
        <p:txBody>
          <a:bodyPr/>
          <a:lstStyle/>
          <a:p>
            <a:fld id="{E912FBF1-0DB1-471E-A6FE-4C505BFF2A87}" type="slidenum">
              <a:rPr lang="en-US" smtClean="0"/>
              <a:t>8</a:t>
            </a:fld>
            <a:endParaRPr lang="en-US"/>
          </a:p>
        </p:txBody>
      </p:sp>
    </p:spTree>
    <p:extLst>
      <p:ext uri="{BB962C8B-B14F-4D97-AF65-F5344CB8AC3E}">
        <p14:creationId xmlns:p14="http://schemas.microsoft.com/office/powerpoint/2010/main" val="21043020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 </a:t>
            </a:r>
            <a:r>
              <a:rPr lang="en-US" baseline="0" dirty="0" smtClean="0"/>
              <a:t>want to point out a few less-commonly thought-of reasons for supporting this </a:t>
            </a:r>
            <a:r>
              <a:rPr lang="en-US" baseline="0" dirty="0" smtClean="0"/>
              <a:t>work in librarianship. </a:t>
            </a:r>
            <a:r>
              <a:rPr lang="en-US" baseline="0" dirty="0" smtClean="0"/>
              <a:t>Foremost, for anyone who engages in info lit and involvement with teaching in courses, you are not going to be provided with the RCPD VISA that student members give their faculty, which detail what accommodations they are entitled to. Furthermore, because of privacy issues, a faculty member may not pass it along to you, but you can request that the faculty member inform the student about the special teaching session, so any arranged accommodations can be handled for you or brought to your attention then.</a:t>
            </a:r>
          </a:p>
          <a:p>
            <a:endParaRPr lang="en-US" baseline="0" dirty="0" smtClean="0"/>
          </a:p>
          <a:p>
            <a:r>
              <a:rPr lang="en-US" baseline="0" dirty="0" smtClean="0"/>
              <a:t>Next, the ALA, our professional organization, has a strong commitment to the support of individuals with disabilities – it’s right in the Library Bill of Rights, “The interest, information, and enlightenment of all people of the community the library serves,” includes people with disabilities.</a:t>
            </a:r>
          </a:p>
          <a:p>
            <a:endParaRPr lang="en-US" baseline="0" dirty="0" smtClean="0"/>
          </a:p>
          <a:p>
            <a:r>
              <a:rPr lang="en-US" baseline="0" dirty="0" smtClean="0"/>
              <a:t>Finally, among our own ranks in the ALA, about 1,100 ALA members self-identified as having a disability in the most recent ALA Demographic Study, 2.91%.</a:t>
            </a:r>
            <a:endParaRPr lang="en-US" dirty="0" smtClean="0"/>
          </a:p>
          <a:p>
            <a:endParaRPr lang="en-US" dirty="0" smtClean="0"/>
          </a:p>
          <a:p>
            <a:r>
              <a:rPr lang="en-US" dirty="0" smtClean="0"/>
              <a:t>http://www.ala.org/advocacy/intfreedom/librarybill/interpretations/servicespeopledisabilities</a:t>
            </a:r>
            <a:endParaRPr lang="en-US" dirty="0"/>
          </a:p>
        </p:txBody>
      </p:sp>
      <p:sp>
        <p:nvSpPr>
          <p:cNvPr id="4" name="Slide Number Placeholder 3"/>
          <p:cNvSpPr>
            <a:spLocks noGrp="1"/>
          </p:cNvSpPr>
          <p:nvPr>
            <p:ph type="sldNum" sz="quarter" idx="10"/>
          </p:nvPr>
        </p:nvSpPr>
        <p:spPr/>
        <p:txBody>
          <a:bodyPr/>
          <a:lstStyle/>
          <a:p>
            <a:fld id="{E912FBF1-0DB1-471E-A6FE-4C505BFF2A87}" type="slidenum">
              <a:rPr lang="en-US" smtClean="0"/>
              <a:t>9</a:t>
            </a:fld>
            <a:endParaRPr lang="en-US"/>
          </a:p>
        </p:txBody>
      </p:sp>
    </p:spTree>
    <p:extLst>
      <p:ext uri="{BB962C8B-B14F-4D97-AF65-F5344CB8AC3E}">
        <p14:creationId xmlns:p14="http://schemas.microsoft.com/office/powerpoint/2010/main" val="2294264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9D230F3-2559-4F4C-9AF2-18A8D665407A}"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DEB78-C268-4C4D-B75D-EE6421117F90}" type="slidenum">
              <a:rPr lang="en-US" smtClean="0"/>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D230F3-2559-4F4C-9AF2-18A8D665407A}"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DEB78-C268-4C4D-B75D-EE6421117F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D230F3-2559-4F4C-9AF2-18A8D665407A}"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DEB78-C268-4C4D-B75D-EE6421117F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09600" y="1600200"/>
            <a:ext cx="9550400" cy="4876800"/>
          </a:xfrm>
        </p:spPr>
        <p:txBody>
          <a:bodyPr/>
          <a:lstStyle>
            <a:lvl1pPr>
              <a:defRPr sz="2800"/>
            </a:lvl1pPr>
            <a:lvl2pPr>
              <a:defRPr sz="24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9D230F3-2559-4F4C-9AF2-18A8D665407A}"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DEB78-C268-4C4D-B75D-EE6421117F9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D230F3-2559-4F4C-9AF2-18A8D665407A}"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DEB78-C268-4C4D-B75D-EE6421117F90}" type="slidenum">
              <a:rPr lang="en-US" smtClean="0"/>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9D230F3-2559-4F4C-9AF2-18A8D665407A}" type="datetimeFigureOut">
              <a:rPr lang="en-US" smtClean="0"/>
              <a:t>4/18/2017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4DEB78-C268-4C4D-B75D-EE6421117F9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9D230F3-2559-4F4C-9AF2-18A8D665407A}" type="datetimeFigureOut">
              <a:rPr lang="en-US" smtClean="0"/>
              <a:t>4/18/2017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4DEB78-C268-4C4D-B75D-EE6421117F90}" type="slidenum">
              <a:rPr lang="en-US" smtClean="0"/>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D230F3-2559-4F4C-9AF2-18A8D665407A}" type="datetimeFigureOut">
              <a:rPr lang="en-US" smtClean="0"/>
              <a:t>4/18/2017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4DEB78-C268-4C4D-B75D-EE6421117F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D230F3-2559-4F4C-9AF2-18A8D665407A}" type="datetimeFigureOut">
              <a:rPr lang="en-US" smtClean="0"/>
              <a:t>4/18/2017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4DEB78-C268-4C4D-B75D-EE6421117F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D230F3-2559-4F4C-9AF2-18A8D665407A}" type="datetimeFigureOut">
              <a:rPr lang="en-US" smtClean="0"/>
              <a:t>4/18/2017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4DEB78-C268-4C4D-B75D-EE6421117F90}" type="slidenum">
              <a:rPr lang="en-US" smtClean="0"/>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D230F3-2559-4F4C-9AF2-18A8D665407A}" type="datetimeFigureOut">
              <a:rPr lang="en-US" smtClean="0"/>
              <a:t>4/18/2017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4DEB78-C268-4C4D-B75D-EE6421117F9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8638918"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E9D230F3-2559-4F4C-9AF2-18A8D665407A}" type="datetimeFigureOut">
              <a:rPr lang="en-US" smtClean="0"/>
              <a:t>4/18/2017</a:t>
            </a:fld>
            <a:endParaRPr lang="en-US"/>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104DEB78-C268-4C4D-B75D-EE6421117F9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youtu.be/My14mZa-eq8?list=PL8dPuuaLjXtOeEc9ME62zTfqc0h6Pe8vb"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youtu.be/NJUTUFAWfEY?list=PLlHanBMNk-DKQzkktkFKGvJR_9gSRDhBr"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ebaccess.msu.edu/Tutorials/powerpoint-windows.html#alt"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ebaccess.msu.edu/Tutorials/powerpoint-windows.html#logic"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ebaim.org/techniques/powerpoint/#checker"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hyperlink" Target="https://support.office.com/en-us/article/Make-your-PowerPoint-presentations-accessible-6f7772b2-2f33-4bd2-8ca7-dae3b2b3ef25"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s://www.w3.org/WAI/training/accessible.php" TargetMode="External"/><Relationship Id="rId3" Type="http://schemas.openxmlformats.org/officeDocument/2006/relationships/hyperlink" Target="https://crippledscholar.com/2016/03/04/when-accessibility-gets-labeled-wasteful/" TargetMode="External"/><Relationship Id="rId7" Type="http://schemas.openxmlformats.org/officeDocument/2006/relationships/hyperlink" Target="http://webaccess.msu.edu/Tutorials/powerpoint-windows.html"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webaim.org/techniques/powerpoint/" TargetMode="External"/><Relationship Id="rId5" Type="http://schemas.openxmlformats.org/officeDocument/2006/relationships/hyperlink" Target="http://www.ala.org/ascla/resources/tipsheets" TargetMode="External"/><Relationship Id="rId4" Type="http://schemas.openxmlformats.org/officeDocument/2006/relationships/hyperlink" Target="https://24ways.org/2016/what-the-heck-is-inclusive-design/"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Making Presentations Accessible</a:t>
            </a:r>
            <a:endParaRPr lang="en-US" dirty="0"/>
          </a:p>
        </p:txBody>
      </p:sp>
      <p:sp>
        <p:nvSpPr>
          <p:cNvPr id="3" name="Subtitle 2"/>
          <p:cNvSpPr>
            <a:spLocks noGrp="1"/>
          </p:cNvSpPr>
          <p:nvPr>
            <p:ph type="subTitle" idx="1"/>
          </p:nvPr>
        </p:nvSpPr>
        <p:spPr/>
        <p:txBody>
          <a:bodyPr>
            <a:normAutofit/>
          </a:bodyPr>
          <a:lstStyle/>
          <a:p>
            <a:r>
              <a:rPr lang="en-US" b="1" dirty="0" smtClean="0"/>
              <a:t>Tyler Smeltekop</a:t>
            </a:r>
          </a:p>
          <a:p>
            <a:r>
              <a:rPr lang="en-US" i="1" dirty="0" smtClean="0"/>
              <a:t>MSU</a:t>
            </a:r>
            <a:r>
              <a:rPr lang="en-US" i="1" baseline="0" dirty="0" smtClean="0"/>
              <a:t> Libraries</a:t>
            </a:r>
          </a:p>
          <a:p>
            <a:r>
              <a:rPr lang="en-US" baseline="0" dirty="0" smtClean="0"/>
              <a:t>April 2017</a:t>
            </a:r>
          </a:p>
        </p:txBody>
      </p:sp>
    </p:spTree>
    <p:extLst>
      <p:ext uri="{BB962C8B-B14F-4D97-AF65-F5344CB8AC3E}">
        <p14:creationId xmlns:p14="http://schemas.microsoft.com/office/powerpoint/2010/main" val="2411727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Disabilities to Consider</a:t>
            </a:r>
            <a:endParaRPr lang="en-US" dirty="0"/>
          </a:p>
        </p:txBody>
      </p:sp>
      <p:sp>
        <p:nvSpPr>
          <p:cNvPr id="3" name="Content Placeholder 2"/>
          <p:cNvSpPr>
            <a:spLocks noGrp="1"/>
          </p:cNvSpPr>
          <p:nvPr>
            <p:ph idx="1"/>
          </p:nvPr>
        </p:nvSpPr>
        <p:spPr/>
        <p:txBody>
          <a:bodyPr/>
          <a:lstStyle/>
          <a:p>
            <a:pPr marL="228600" indent="-228600"/>
            <a:r>
              <a:rPr lang="en-US" dirty="0" smtClean="0"/>
              <a:t>Auditory</a:t>
            </a:r>
          </a:p>
          <a:p>
            <a:pPr marL="228600" indent="-228600"/>
            <a:r>
              <a:rPr lang="en-US" dirty="0" smtClean="0"/>
              <a:t>Cognitive</a:t>
            </a:r>
          </a:p>
          <a:p>
            <a:pPr marL="228600" indent="-228600"/>
            <a:r>
              <a:rPr lang="en-US" dirty="0" smtClean="0"/>
              <a:t>Physical</a:t>
            </a:r>
          </a:p>
          <a:p>
            <a:pPr marL="228600" indent="-228600"/>
            <a:r>
              <a:rPr lang="en-US" dirty="0"/>
              <a:t>Visual</a:t>
            </a:r>
            <a:endParaRPr lang="en-US" dirty="0" smtClean="0"/>
          </a:p>
        </p:txBody>
      </p:sp>
    </p:spTree>
    <p:extLst>
      <p:ext uri="{BB962C8B-B14F-4D97-AF65-F5344CB8AC3E}">
        <p14:creationId xmlns:p14="http://schemas.microsoft.com/office/powerpoint/2010/main" val="1324200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Auditory</a:t>
            </a:r>
            <a:endParaRPr lang="en-US" dirty="0"/>
          </a:p>
        </p:txBody>
      </p:sp>
      <p:sp>
        <p:nvSpPr>
          <p:cNvPr id="4" name="Text Placeholder 3"/>
          <p:cNvSpPr>
            <a:spLocks noGrp="1"/>
          </p:cNvSpPr>
          <p:nvPr>
            <p:ph type="body" idx="1"/>
          </p:nvPr>
        </p:nvSpPr>
        <p:spPr/>
        <p:txBody>
          <a:bodyPr>
            <a:normAutofit/>
          </a:bodyPr>
          <a:lstStyle/>
          <a:p>
            <a:r>
              <a:rPr lang="en-US" sz="2400" dirty="0" smtClean="0"/>
              <a:t>Common Disabilities/Conditions</a:t>
            </a:r>
            <a:endParaRPr lang="en-US" sz="2400" dirty="0"/>
          </a:p>
        </p:txBody>
      </p:sp>
      <p:sp>
        <p:nvSpPr>
          <p:cNvPr id="3" name="Content Placeholder 2"/>
          <p:cNvSpPr>
            <a:spLocks noGrp="1"/>
          </p:cNvSpPr>
          <p:nvPr>
            <p:ph sz="half" idx="2"/>
          </p:nvPr>
        </p:nvSpPr>
        <p:spPr/>
        <p:txBody>
          <a:bodyPr>
            <a:normAutofit/>
          </a:bodyPr>
          <a:lstStyle/>
          <a:p>
            <a:pPr lvl="0"/>
            <a:r>
              <a:rPr lang="en-US" kern="1200" dirty="0" smtClean="0">
                <a:solidFill>
                  <a:schemeClr val="tx1"/>
                </a:solidFill>
                <a:effectLst/>
              </a:rPr>
              <a:t>Deafness</a:t>
            </a:r>
          </a:p>
          <a:p>
            <a:pPr lvl="0"/>
            <a:r>
              <a:rPr lang="en-US" dirty="0" smtClean="0"/>
              <a:t>Auditory Processing Disorder</a:t>
            </a:r>
          </a:p>
          <a:p>
            <a:pPr lvl="0"/>
            <a:r>
              <a:rPr lang="en-US" kern="1200" dirty="0" smtClean="0">
                <a:solidFill>
                  <a:schemeClr val="tx1"/>
                </a:solidFill>
                <a:effectLst/>
              </a:rPr>
              <a:t>Deaf-blindness</a:t>
            </a:r>
          </a:p>
          <a:p>
            <a:pPr lvl="0"/>
            <a:r>
              <a:rPr lang="en-US" dirty="0" smtClean="0"/>
              <a:t>Neurological conditions</a:t>
            </a:r>
            <a:endParaRPr lang="en-US" kern="1200" dirty="0" smtClean="0">
              <a:solidFill>
                <a:schemeClr val="tx1"/>
              </a:solidFill>
              <a:effectLst/>
            </a:endParaRPr>
          </a:p>
        </p:txBody>
      </p:sp>
      <p:sp>
        <p:nvSpPr>
          <p:cNvPr id="5" name="Text Placeholder 4"/>
          <p:cNvSpPr>
            <a:spLocks noGrp="1"/>
          </p:cNvSpPr>
          <p:nvPr>
            <p:ph type="body" sz="quarter" idx="3"/>
          </p:nvPr>
        </p:nvSpPr>
        <p:spPr/>
        <p:txBody>
          <a:bodyPr>
            <a:normAutofit/>
          </a:bodyPr>
          <a:lstStyle/>
          <a:p>
            <a:r>
              <a:rPr lang="en-US" sz="2400" dirty="0" smtClean="0"/>
              <a:t>Tips</a:t>
            </a:r>
            <a:endParaRPr lang="en-US" sz="2400" dirty="0"/>
          </a:p>
        </p:txBody>
      </p:sp>
      <p:sp>
        <p:nvSpPr>
          <p:cNvPr id="6" name="Content Placeholder 5"/>
          <p:cNvSpPr>
            <a:spLocks noGrp="1"/>
          </p:cNvSpPr>
          <p:nvPr>
            <p:ph sz="quarter" idx="4"/>
          </p:nvPr>
        </p:nvSpPr>
        <p:spPr/>
        <p:txBody>
          <a:bodyPr/>
          <a:lstStyle/>
          <a:p>
            <a:pPr lvl="0"/>
            <a:r>
              <a:rPr lang="en-US" dirty="0"/>
              <a:t>Avoid audio-only media, when possible</a:t>
            </a:r>
          </a:p>
          <a:p>
            <a:pPr lvl="0"/>
            <a:r>
              <a:rPr lang="en-US" dirty="0"/>
              <a:t>If using multimedia, it MUST be captioned</a:t>
            </a:r>
          </a:p>
          <a:p>
            <a:pPr lvl="0"/>
            <a:r>
              <a:rPr lang="en-US" dirty="0"/>
              <a:t>Flash programming and dynamic HTML environments can be an </a:t>
            </a:r>
            <a:r>
              <a:rPr lang="en-US" dirty="0" smtClean="0"/>
              <a:t>issue</a:t>
            </a:r>
            <a:endParaRPr lang="en-US" dirty="0"/>
          </a:p>
        </p:txBody>
      </p:sp>
    </p:spTree>
    <p:extLst>
      <p:ext uri="{BB962C8B-B14F-4D97-AF65-F5344CB8AC3E}">
        <p14:creationId xmlns:p14="http://schemas.microsoft.com/office/powerpoint/2010/main" val="40198154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Cognitive</a:t>
            </a:r>
            <a:endParaRPr lang="en-US" dirty="0"/>
          </a:p>
        </p:txBody>
      </p:sp>
      <p:sp>
        <p:nvSpPr>
          <p:cNvPr id="7" name="Text Placeholder 6"/>
          <p:cNvSpPr>
            <a:spLocks noGrp="1"/>
          </p:cNvSpPr>
          <p:nvPr>
            <p:ph type="body" idx="1"/>
          </p:nvPr>
        </p:nvSpPr>
        <p:spPr/>
        <p:txBody>
          <a:bodyPr>
            <a:normAutofit/>
          </a:bodyPr>
          <a:lstStyle/>
          <a:p>
            <a:r>
              <a:rPr lang="en-US" sz="2400" dirty="0" smtClean="0"/>
              <a:t>Common Disabilities/Conditions</a:t>
            </a:r>
            <a:endParaRPr lang="en-US" sz="2400" dirty="0"/>
          </a:p>
        </p:txBody>
      </p:sp>
      <p:sp>
        <p:nvSpPr>
          <p:cNvPr id="3" name="Content Placeholder 2"/>
          <p:cNvSpPr>
            <a:spLocks noGrp="1"/>
          </p:cNvSpPr>
          <p:nvPr>
            <p:ph sz="half" idx="2"/>
          </p:nvPr>
        </p:nvSpPr>
        <p:spPr/>
        <p:txBody>
          <a:bodyPr/>
          <a:lstStyle/>
          <a:p>
            <a:r>
              <a:rPr lang="en-US" dirty="0" smtClean="0"/>
              <a:t>ADHD</a:t>
            </a:r>
          </a:p>
          <a:p>
            <a:r>
              <a:rPr lang="en-US" dirty="0" smtClean="0"/>
              <a:t>Dyslexia and dyscalculia</a:t>
            </a:r>
          </a:p>
          <a:p>
            <a:r>
              <a:rPr lang="en-US" dirty="0" smtClean="0"/>
              <a:t>Pragmatic Language Impairment or Social Communication Disorder</a:t>
            </a:r>
          </a:p>
          <a:p>
            <a:r>
              <a:rPr lang="en-US" dirty="0" smtClean="0"/>
              <a:t>Memory issues</a:t>
            </a:r>
          </a:p>
          <a:p>
            <a:r>
              <a:rPr lang="en-US" dirty="0" smtClean="0"/>
              <a:t>Traumatic Brain Injury (TBI)</a:t>
            </a:r>
          </a:p>
          <a:p>
            <a:r>
              <a:rPr lang="en-US" dirty="0" smtClean="0"/>
              <a:t>Learning disabilities</a:t>
            </a:r>
          </a:p>
          <a:p>
            <a:endParaRPr lang="en-US" dirty="0"/>
          </a:p>
        </p:txBody>
      </p:sp>
      <p:sp>
        <p:nvSpPr>
          <p:cNvPr id="8" name="Text Placeholder 7"/>
          <p:cNvSpPr>
            <a:spLocks noGrp="1"/>
          </p:cNvSpPr>
          <p:nvPr>
            <p:ph type="body" sz="quarter" idx="3"/>
          </p:nvPr>
        </p:nvSpPr>
        <p:spPr/>
        <p:txBody>
          <a:bodyPr/>
          <a:lstStyle/>
          <a:p>
            <a:r>
              <a:rPr lang="en-US" sz="2400" dirty="0" smtClean="0"/>
              <a:t>Tips</a:t>
            </a:r>
            <a:endParaRPr lang="en-US" sz="2400" dirty="0"/>
          </a:p>
        </p:txBody>
      </p:sp>
      <p:sp>
        <p:nvSpPr>
          <p:cNvPr id="9" name="Content Placeholder 8"/>
          <p:cNvSpPr>
            <a:spLocks noGrp="1"/>
          </p:cNvSpPr>
          <p:nvPr>
            <p:ph sz="quarter" idx="4"/>
          </p:nvPr>
        </p:nvSpPr>
        <p:spPr/>
        <p:txBody>
          <a:bodyPr/>
          <a:lstStyle/>
          <a:p>
            <a:r>
              <a:rPr lang="en-US" dirty="0"/>
              <a:t>Create simpler slide-by-slide cascade of information</a:t>
            </a:r>
          </a:p>
          <a:p>
            <a:r>
              <a:rPr lang="en-US" dirty="0"/>
              <a:t>Try to limit each slide to six lines or less of text</a:t>
            </a:r>
          </a:p>
          <a:p>
            <a:r>
              <a:rPr lang="en-US" dirty="0"/>
              <a:t>Citations add non-essential text during presentation (Notes field is useful</a:t>
            </a:r>
            <a:r>
              <a:rPr lang="en-US" dirty="0" smtClean="0"/>
              <a:t>)</a:t>
            </a:r>
          </a:p>
          <a:p>
            <a:r>
              <a:rPr lang="en-US" dirty="0" smtClean="0"/>
              <a:t>Do not paste in URLs, unless they are simple – use hyperlinked text</a:t>
            </a:r>
            <a:endParaRPr lang="en-US" dirty="0"/>
          </a:p>
          <a:p>
            <a:endParaRPr lang="en-US" dirty="0"/>
          </a:p>
        </p:txBody>
      </p:sp>
    </p:spTree>
    <p:extLst>
      <p:ext uri="{BB962C8B-B14F-4D97-AF65-F5344CB8AC3E}">
        <p14:creationId xmlns:p14="http://schemas.microsoft.com/office/powerpoint/2010/main" val="1798416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Physical</a:t>
            </a:r>
            <a:endParaRPr lang="en-US" dirty="0"/>
          </a:p>
        </p:txBody>
      </p:sp>
      <p:sp>
        <p:nvSpPr>
          <p:cNvPr id="4" name="Text Placeholder 3"/>
          <p:cNvSpPr>
            <a:spLocks noGrp="1"/>
          </p:cNvSpPr>
          <p:nvPr>
            <p:ph type="body" idx="1"/>
          </p:nvPr>
        </p:nvSpPr>
        <p:spPr/>
        <p:txBody>
          <a:bodyPr>
            <a:normAutofit/>
          </a:bodyPr>
          <a:lstStyle/>
          <a:p>
            <a:r>
              <a:rPr lang="en-US" sz="2400" dirty="0" smtClean="0"/>
              <a:t>Common Disabilities/Conditions</a:t>
            </a:r>
            <a:endParaRPr lang="en-US" sz="2400" dirty="0"/>
          </a:p>
        </p:txBody>
      </p:sp>
      <p:sp>
        <p:nvSpPr>
          <p:cNvPr id="3" name="Content Placeholder 2"/>
          <p:cNvSpPr>
            <a:spLocks noGrp="1"/>
          </p:cNvSpPr>
          <p:nvPr>
            <p:ph sz="half" idx="2"/>
          </p:nvPr>
        </p:nvSpPr>
        <p:spPr/>
        <p:txBody>
          <a:bodyPr/>
          <a:lstStyle/>
          <a:p>
            <a:r>
              <a:rPr lang="en-US" dirty="0" smtClean="0"/>
              <a:t>Spinal cord injury</a:t>
            </a:r>
          </a:p>
          <a:p>
            <a:r>
              <a:rPr lang="en-US" dirty="0" smtClean="0"/>
              <a:t>Cerebral palsy</a:t>
            </a:r>
          </a:p>
          <a:p>
            <a:r>
              <a:rPr lang="en-US" dirty="0" smtClean="0"/>
              <a:t>Multiple sclerosis</a:t>
            </a:r>
          </a:p>
          <a:p>
            <a:r>
              <a:rPr lang="en-US" dirty="0" smtClean="0"/>
              <a:t>Lou Gehrig’s Disease</a:t>
            </a:r>
          </a:p>
          <a:p>
            <a:r>
              <a:rPr lang="en-US" dirty="0" smtClean="0"/>
              <a:t>Arthritis</a:t>
            </a:r>
          </a:p>
          <a:p>
            <a:r>
              <a:rPr lang="en-US" dirty="0" smtClean="0"/>
              <a:t>Parkinson’s</a:t>
            </a:r>
          </a:p>
          <a:p>
            <a:r>
              <a:rPr lang="en-US" dirty="0" smtClean="0"/>
              <a:t>Temporary injuries</a:t>
            </a:r>
          </a:p>
        </p:txBody>
      </p:sp>
      <p:sp>
        <p:nvSpPr>
          <p:cNvPr id="5" name="Text Placeholder 4"/>
          <p:cNvSpPr>
            <a:spLocks noGrp="1"/>
          </p:cNvSpPr>
          <p:nvPr>
            <p:ph type="body" sz="quarter" idx="3"/>
          </p:nvPr>
        </p:nvSpPr>
        <p:spPr/>
        <p:txBody>
          <a:bodyPr>
            <a:normAutofit/>
          </a:bodyPr>
          <a:lstStyle/>
          <a:p>
            <a:r>
              <a:rPr lang="en-US" sz="2400" dirty="0" smtClean="0"/>
              <a:t>Tips</a:t>
            </a:r>
            <a:endParaRPr lang="en-US" sz="2400" dirty="0"/>
          </a:p>
        </p:txBody>
      </p:sp>
      <p:sp>
        <p:nvSpPr>
          <p:cNvPr id="6" name="Content Placeholder 5"/>
          <p:cNvSpPr>
            <a:spLocks noGrp="1"/>
          </p:cNvSpPr>
          <p:nvPr>
            <p:ph sz="quarter" idx="4"/>
          </p:nvPr>
        </p:nvSpPr>
        <p:spPr/>
        <p:txBody>
          <a:bodyPr/>
          <a:lstStyle/>
          <a:p>
            <a:r>
              <a:rPr lang="en-US" dirty="0"/>
              <a:t>Are there any visible obstacles to accessing the venue?</a:t>
            </a:r>
          </a:p>
          <a:p>
            <a:r>
              <a:rPr lang="en-US" dirty="0"/>
              <a:t>What kind of positioning is available for participation and viewing</a:t>
            </a:r>
            <a:r>
              <a:rPr lang="en-US" dirty="0" smtClean="0"/>
              <a:t>?</a:t>
            </a:r>
          </a:p>
          <a:p>
            <a:r>
              <a:rPr lang="en-US" dirty="0" smtClean="0"/>
              <a:t>What is being asked of audience members for any form of participation?</a:t>
            </a:r>
            <a:endParaRPr lang="en-US" dirty="0"/>
          </a:p>
        </p:txBody>
      </p:sp>
    </p:spTree>
    <p:extLst>
      <p:ext uri="{BB962C8B-B14F-4D97-AF65-F5344CB8AC3E}">
        <p14:creationId xmlns:p14="http://schemas.microsoft.com/office/powerpoint/2010/main" val="39952659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Visual</a:t>
            </a:r>
            <a:endParaRPr lang="en-US" dirty="0"/>
          </a:p>
        </p:txBody>
      </p:sp>
      <p:sp>
        <p:nvSpPr>
          <p:cNvPr id="4" name="Text Placeholder 3"/>
          <p:cNvSpPr>
            <a:spLocks noGrp="1"/>
          </p:cNvSpPr>
          <p:nvPr>
            <p:ph type="body" idx="1"/>
          </p:nvPr>
        </p:nvSpPr>
        <p:spPr/>
        <p:txBody>
          <a:bodyPr>
            <a:normAutofit/>
          </a:bodyPr>
          <a:lstStyle/>
          <a:p>
            <a:r>
              <a:rPr lang="en-US" sz="2400" dirty="0" smtClean="0"/>
              <a:t>Common Disabilities/Conditions</a:t>
            </a:r>
            <a:endParaRPr lang="en-US" sz="2400" dirty="0"/>
          </a:p>
        </p:txBody>
      </p:sp>
      <p:sp>
        <p:nvSpPr>
          <p:cNvPr id="3" name="Content Placeholder 2"/>
          <p:cNvSpPr>
            <a:spLocks noGrp="1"/>
          </p:cNvSpPr>
          <p:nvPr>
            <p:ph sz="half" idx="2"/>
          </p:nvPr>
        </p:nvSpPr>
        <p:spPr/>
        <p:txBody>
          <a:bodyPr/>
          <a:lstStyle/>
          <a:p>
            <a:r>
              <a:rPr lang="en-US" dirty="0" smtClean="0"/>
              <a:t>Blindness</a:t>
            </a:r>
          </a:p>
          <a:p>
            <a:r>
              <a:rPr lang="en-US" dirty="0" smtClean="0"/>
              <a:t>Low Vision</a:t>
            </a:r>
          </a:p>
          <a:p>
            <a:r>
              <a:rPr lang="en-US" dirty="0" smtClean="0"/>
              <a:t>Colorblindness</a:t>
            </a:r>
          </a:p>
        </p:txBody>
      </p:sp>
      <p:sp>
        <p:nvSpPr>
          <p:cNvPr id="5" name="Text Placeholder 4"/>
          <p:cNvSpPr>
            <a:spLocks noGrp="1"/>
          </p:cNvSpPr>
          <p:nvPr>
            <p:ph type="body" sz="quarter" idx="3"/>
          </p:nvPr>
        </p:nvSpPr>
        <p:spPr/>
        <p:txBody>
          <a:bodyPr>
            <a:normAutofit/>
          </a:bodyPr>
          <a:lstStyle/>
          <a:p>
            <a:r>
              <a:rPr lang="en-US" sz="2400" dirty="0" smtClean="0"/>
              <a:t>Tips</a:t>
            </a:r>
            <a:endParaRPr lang="en-US" sz="2400" dirty="0"/>
          </a:p>
        </p:txBody>
      </p:sp>
      <p:sp>
        <p:nvSpPr>
          <p:cNvPr id="6" name="Content Placeholder 5"/>
          <p:cNvSpPr>
            <a:spLocks noGrp="1"/>
          </p:cNvSpPr>
          <p:nvPr>
            <p:ph sz="quarter" idx="4"/>
          </p:nvPr>
        </p:nvSpPr>
        <p:spPr/>
        <p:txBody>
          <a:bodyPr/>
          <a:lstStyle/>
          <a:p>
            <a:r>
              <a:rPr lang="en-US" dirty="0"/>
              <a:t>Avoid color coding in slide elements</a:t>
            </a:r>
          </a:p>
          <a:p>
            <a:r>
              <a:rPr lang="en-US" dirty="0"/>
              <a:t>Avoid graphic-exclusive information</a:t>
            </a:r>
          </a:p>
          <a:p>
            <a:r>
              <a:rPr lang="en-US" dirty="0"/>
              <a:t>If a citation must be included, verify reading order, or tuck into Notes field</a:t>
            </a:r>
          </a:p>
          <a:p>
            <a:r>
              <a:rPr lang="en-US" dirty="0" smtClean="0"/>
              <a:t>Try using your PowerPoint with a screen reader like JAWS</a:t>
            </a:r>
            <a:endParaRPr lang="en-US" dirty="0"/>
          </a:p>
        </p:txBody>
      </p:sp>
    </p:spTree>
    <p:extLst>
      <p:ext uri="{BB962C8B-B14F-4D97-AF65-F5344CB8AC3E}">
        <p14:creationId xmlns:p14="http://schemas.microsoft.com/office/powerpoint/2010/main" val="16766148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Stages</a:t>
            </a:r>
            <a:r>
              <a:rPr lang="en-US" baseline="0" dirty="0" smtClean="0"/>
              <a:t> of Presentation</a:t>
            </a:r>
            <a:endParaRPr lang="en-US" dirty="0"/>
          </a:p>
        </p:txBody>
      </p:sp>
      <p:sp>
        <p:nvSpPr>
          <p:cNvPr id="3" name="Content Placeholder 2"/>
          <p:cNvSpPr>
            <a:spLocks noGrp="1"/>
          </p:cNvSpPr>
          <p:nvPr>
            <p:ph idx="1"/>
          </p:nvPr>
        </p:nvSpPr>
        <p:spPr/>
        <p:txBody>
          <a:bodyPr>
            <a:normAutofit/>
          </a:bodyPr>
          <a:lstStyle/>
          <a:p>
            <a:r>
              <a:rPr lang="en-US" dirty="0" smtClean="0"/>
              <a:t>Planning for presentation</a:t>
            </a:r>
          </a:p>
          <a:p>
            <a:r>
              <a:rPr lang="en-US" dirty="0" smtClean="0"/>
              <a:t>Prior to presentation</a:t>
            </a:r>
          </a:p>
          <a:p>
            <a:r>
              <a:rPr lang="en-US" dirty="0" smtClean="0"/>
              <a:t>During the presentation</a:t>
            </a:r>
          </a:p>
          <a:p>
            <a:r>
              <a:rPr lang="en-US" dirty="0" smtClean="0"/>
              <a:t>Post-presentation</a:t>
            </a:r>
          </a:p>
          <a:p>
            <a:r>
              <a:rPr lang="en-US" dirty="0" smtClean="0"/>
              <a:t>Asynchronous</a:t>
            </a:r>
            <a:r>
              <a:rPr lang="en-US" baseline="0" dirty="0" smtClean="0"/>
              <a:t> presentation review</a:t>
            </a:r>
          </a:p>
        </p:txBody>
      </p:sp>
    </p:spTree>
    <p:extLst>
      <p:ext uri="{BB962C8B-B14F-4D97-AF65-F5344CB8AC3E}">
        <p14:creationId xmlns:p14="http://schemas.microsoft.com/office/powerpoint/2010/main" val="9692457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for Presentation</a:t>
            </a:r>
            <a:endParaRPr lang="en-US" dirty="0"/>
          </a:p>
        </p:txBody>
      </p:sp>
      <p:sp>
        <p:nvSpPr>
          <p:cNvPr id="3" name="Content Placeholder 2"/>
          <p:cNvSpPr>
            <a:spLocks noGrp="1"/>
          </p:cNvSpPr>
          <p:nvPr>
            <p:ph idx="1"/>
          </p:nvPr>
        </p:nvSpPr>
        <p:spPr>
          <a:xfrm>
            <a:off x="609599" y="1600200"/>
            <a:ext cx="9973926" cy="4917160"/>
          </a:xfrm>
        </p:spPr>
        <p:txBody>
          <a:bodyPr/>
          <a:lstStyle/>
          <a:p>
            <a:r>
              <a:rPr lang="en-US" dirty="0" smtClean="0"/>
              <a:t>Universal design is predicated</a:t>
            </a:r>
            <a:r>
              <a:rPr lang="en-US" baseline="0" dirty="0" smtClean="0"/>
              <a:t> on having a deep understanding of your user/audience</a:t>
            </a:r>
          </a:p>
          <a:p>
            <a:r>
              <a:rPr lang="en-US" baseline="0" dirty="0" smtClean="0"/>
              <a:t>Think about the demographic you are presenting to and the subject</a:t>
            </a:r>
            <a:r>
              <a:rPr lang="en-US" dirty="0" smtClean="0"/>
              <a:t> matter being presented</a:t>
            </a:r>
          </a:p>
          <a:p>
            <a:pPr lvl="1"/>
            <a:r>
              <a:rPr lang="en-US" dirty="0" smtClean="0"/>
              <a:t>Does the subject matter inherently pose access issues?</a:t>
            </a:r>
          </a:p>
          <a:p>
            <a:pPr lvl="1"/>
            <a:r>
              <a:rPr lang="en-US" baseline="0" dirty="0" smtClean="0"/>
              <a:t>D</a:t>
            </a:r>
            <a:r>
              <a:rPr lang="en-US" dirty="0" smtClean="0"/>
              <a:t>oes the format of presentation influence access and understanding? (Always.)</a:t>
            </a:r>
          </a:p>
          <a:p>
            <a:r>
              <a:rPr lang="en-US" dirty="0" smtClean="0"/>
              <a:t>Depending on presentation preservation, different access challenges may arise</a:t>
            </a:r>
          </a:p>
        </p:txBody>
      </p:sp>
    </p:spTree>
    <p:extLst>
      <p:ext uri="{BB962C8B-B14F-4D97-AF65-F5344CB8AC3E}">
        <p14:creationId xmlns:p14="http://schemas.microsoft.com/office/powerpoint/2010/main" val="34437504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for Presentation, cont.</a:t>
            </a:r>
            <a:endParaRPr lang="en-US" dirty="0"/>
          </a:p>
        </p:txBody>
      </p:sp>
      <p:sp>
        <p:nvSpPr>
          <p:cNvPr id="3" name="Content Placeholder 2"/>
          <p:cNvSpPr>
            <a:spLocks noGrp="1"/>
          </p:cNvSpPr>
          <p:nvPr>
            <p:ph idx="1"/>
          </p:nvPr>
        </p:nvSpPr>
        <p:spPr>
          <a:xfrm>
            <a:off x="609599" y="1600200"/>
            <a:ext cx="10695709" cy="5070764"/>
          </a:xfrm>
        </p:spPr>
        <p:txBody>
          <a:bodyPr>
            <a:normAutofit lnSpcReduction="10000"/>
          </a:bodyPr>
          <a:lstStyle/>
          <a:p>
            <a:r>
              <a:rPr lang="en-US" dirty="0" smtClean="0"/>
              <a:t>Connect:</a:t>
            </a:r>
            <a:r>
              <a:rPr lang="en-US" baseline="0" dirty="0" smtClean="0"/>
              <a:t> </a:t>
            </a:r>
            <a:r>
              <a:rPr lang="en-US" dirty="0" smtClean="0"/>
              <a:t>conference A/V teams, </a:t>
            </a:r>
            <a:r>
              <a:rPr lang="en-US" baseline="0" dirty="0" smtClean="0"/>
              <a:t>media center specialists, or technology librarians, as needed</a:t>
            </a:r>
          </a:p>
          <a:p>
            <a:pPr lvl="1"/>
            <a:r>
              <a:rPr lang="en-US" sz="2600" dirty="0" smtClean="0"/>
              <a:t>Confirm technical and physical specs of set-up, understand what is available</a:t>
            </a:r>
          </a:p>
          <a:p>
            <a:pPr lvl="1"/>
            <a:r>
              <a:rPr lang="en-US" sz="2600" dirty="0"/>
              <a:t>Expertise to identify solutions for accessibility issues (A/V FM system</a:t>
            </a:r>
            <a:r>
              <a:rPr lang="en-US" sz="2600" dirty="0" smtClean="0"/>
              <a:t>)</a:t>
            </a:r>
          </a:p>
          <a:p>
            <a:pPr lvl="1"/>
            <a:r>
              <a:rPr lang="en-US" sz="2600" dirty="0" smtClean="0"/>
              <a:t>Know yourself: ask for a wearable </a:t>
            </a:r>
            <a:r>
              <a:rPr lang="en-US" sz="2600" dirty="0" err="1" smtClean="0"/>
              <a:t>mic</a:t>
            </a:r>
            <a:r>
              <a:rPr lang="en-US" sz="2600" dirty="0" smtClean="0"/>
              <a:t> if you like to wander</a:t>
            </a:r>
          </a:p>
          <a:p>
            <a:r>
              <a:rPr lang="en-US" dirty="0" smtClean="0"/>
              <a:t>With what you know, walk through the experience of the presentation you are conceiving step-by-step</a:t>
            </a:r>
          </a:p>
          <a:p>
            <a:pPr lvl="1"/>
            <a:r>
              <a:rPr lang="en-US" sz="2600" dirty="0" smtClean="0"/>
              <a:t>Panels may need a moderator to keep one person talking at a time</a:t>
            </a:r>
          </a:p>
          <a:p>
            <a:pPr lvl="1"/>
            <a:r>
              <a:rPr lang="en-US" sz="2600" dirty="0" smtClean="0"/>
              <a:t>Vantage points, available seating, “guest list”</a:t>
            </a:r>
          </a:p>
          <a:p>
            <a:pPr lvl="1"/>
            <a:r>
              <a:rPr lang="en-US" sz="2600" dirty="0" smtClean="0"/>
              <a:t>Scrutinize interactive activities</a:t>
            </a:r>
          </a:p>
        </p:txBody>
      </p:sp>
    </p:spTree>
    <p:extLst>
      <p:ext uri="{BB962C8B-B14F-4D97-AF65-F5344CB8AC3E}">
        <p14:creationId xmlns:p14="http://schemas.microsoft.com/office/powerpoint/2010/main" val="1286290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a:t>
            </a:r>
            <a:r>
              <a:rPr lang="en-US" baseline="0" dirty="0" smtClean="0"/>
              <a:t>r to Presentation</a:t>
            </a:r>
            <a:endParaRPr lang="en-US" dirty="0"/>
          </a:p>
        </p:txBody>
      </p:sp>
      <p:sp>
        <p:nvSpPr>
          <p:cNvPr id="3" name="Content Placeholder 2"/>
          <p:cNvSpPr>
            <a:spLocks noGrp="1"/>
          </p:cNvSpPr>
          <p:nvPr>
            <p:ph idx="1"/>
          </p:nvPr>
        </p:nvSpPr>
        <p:spPr/>
        <p:txBody>
          <a:bodyPr/>
          <a:lstStyle/>
          <a:p>
            <a:r>
              <a:rPr lang="en-US" dirty="0" smtClean="0"/>
              <a:t>Blueprint: think about how your accessibility</a:t>
            </a:r>
            <a:r>
              <a:rPr lang="en-US" baseline="0" dirty="0" smtClean="0"/>
              <a:t> considerations shape the design and structure of your presentation</a:t>
            </a:r>
          </a:p>
          <a:p>
            <a:pPr lvl="1"/>
            <a:r>
              <a:rPr lang="en-US" baseline="0" dirty="0" smtClean="0"/>
              <a:t>.</a:t>
            </a:r>
            <a:r>
              <a:rPr lang="en-US" baseline="0" dirty="0" err="1" smtClean="0"/>
              <a:t>ppt</a:t>
            </a:r>
            <a:r>
              <a:rPr lang="en-US" baseline="0" dirty="0" smtClean="0"/>
              <a:t> template design choice</a:t>
            </a:r>
          </a:p>
          <a:p>
            <a:pPr lvl="1"/>
            <a:r>
              <a:rPr lang="en-US" dirty="0" smtClean="0"/>
              <a:t>Slide-by-slide composition</a:t>
            </a:r>
            <a:endParaRPr lang="en-US" baseline="0" dirty="0" smtClean="0"/>
          </a:p>
          <a:p>
            <a:r>
              <a:rPr lang="en-US" dirty="0" smtClean="0"/>
              <a:t>Produce</a:t>
            </a:r>
            <a:r>
              <a:rPr lang="en-US" baseline="0" dirty="0" smtClean="0"/>
              <a:t> presentation materials</a:t>
            </a:r>
          </a:p>
          <a:p>
            <a:pPr lvl="1"/>
            <a:r>
              <a:rPr lang="en-US" dirty="0" smtClean="0"/>
              <a:t>Use styles and layouts whenever possible</a:t>
            </a:r>
          </a:p>
          <a:p>
            <a:pPr lvl="1"/>
            <a:r>
              <a:rPr lang="en-US" baseline="0" dirty="0" smtClean="0"/>
              <a:t>Alt-text as </a:t>
            </a:r>
            <a:r>
              <a:rPr lang="en-US" dirty="0" smtClean="0"/>
              <a:t>graphics are added</a:t>
            </a:r>
          </a:p>
        </p:txBody>
      </p:sp>
    </p:spTree>
    <p:extLst>
      <p:ext uri="{BB962C8B-B14F-4D97-AF65-F5344CB8AC3E}">
        <p14:creationId xmlns:p14="http://schemas.microsoft.com/office/powerpoint/2010/main" val="14156574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a:t>
            </a:r>
            <a:r>
              <a:rPr lang="en-US" baseline="0" dirty="0" smtClean="0"/>
              <a:t> to Presentation, cont.</a:t>
            </a:r>
            <a:endParaRPr lang="en-US" dirty="0"/>
          </a:p>
        </p:txBody>
      </p:sp>
      <p:sp>
        <p:nvSpPr>
          <p:cNvPr id="3" name="Content Placeholder 2"/>
          <p:cNvSpPr>
            <a:spLocks noGrp="1"/>
          </p:cNvSpPr>
          <p:nvPr>
            <p:ph idx="1"/>
          </p:nvPr>
        </p:nvSpPr>
        <p:spPr/>
        <p:txBody>
          <a:bodyPr/>
          <a:lstStyle/>
          <a:p>
            <a:r>
              <a:rPr lang="en-US" baseline="0" dirty="0" smtClean="0"/>
              <a:t>Evaluate the materials for considerations made earlier</a:t>
            </a:r>
          </a:p>
          <a:p>
            <a:pPr lvl="1"/>
            <a:r>
              <a:rPr lang="en-US" i="1" dirty="0" smtClean="0"/>
              <a:t>Notes fields are an easy opportunity to self-transcribe a script for others</a:t>
            </a:r>
            <a:r>
              <a:rPr lang="en-US" i="1" baseline="0" dirty="0" smtClean="0"/>
              <a:t> reviewing the material asynchronously</a:t>
            </a:r>
          </a:p>
          <a:p>
            <a:pPr lvl="1"/>
            <a:r>
              <a:rPr lang="en-US" baseline="0" dirty="0" smtClean="0"/>
              <a:t>Alt-text for images and data visualization</a:t>
            </a:r>
          </a:p>
          <a:p>
            <a:pPr lvl="1"/>
            <a:r>
              <a:rPr lang="en-US" baseline="0" dirty="0" smtClean="0"/>
              <a:t>MS PowerPoint</a:t>
            </a:r>
            <a:r>
              <a:rPr lang="en-US" dirty="0" smtClean="0"/>
              <a:t> offers an accessibility checker</a:t>
            </a:r>
          </a:p>
          <a:p>
            <a:pPr lvl="1"/>
            <a:r>
              <a:rPr lang="en-US" dirty="0" smtClean="0"/>
              <a:t>Test out caption options on multimedia</a:t>
            </a:r>
          </a:p>
        </p:txBody>
      </p:sp>
    </p:spTree>
    <p:extLst>
      <p:ext uri="{BB962C8B-B14F-4D97-AF65-F5344CB8AC3E}">
        <p14:creationId xmlns:p14="http://schemas.microsoft.com/office/powerpoint/2010/main" val="19146679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pPr marL="228600" indent="-228600"/>
            <a:r>
              <a:rPr lang="en-US" dirty="0" smtClean="0"/>
              <a:t>Universal Design</a:t>
            </a:r>
          </a:p>
          <a:p>
            <a:pPr marL="228600" indent="-228600"/>
            <a:r>
              <a:rPr lang="en-US" dirty="0" smtClean="0"/>
              <a:t>Applicability to librarianship</a:t>
            </a:r>
          </a:p>
          <a:p>
            <a:pPr marL="228600" indent="-228600"/>
            <a:r>
              <a:rPr lang="en-US" dirty="0" smtClean="0"/>
              <a:t>Accommodation</a:t>
            </a:r>
            <a:r>
              <a:rPr lang="en-US" baseline="0" dirty="0" smtClean="0"/>
              <a:t> considerations</a:t>
            </a:r>
          </a:p>
          <a:p>
            <a:pPr marL="228600" indent="-228600"/>
            <a:r>
              <a:rPr lang="en-US" baseline="0" dirty="0" smtClean="0"/>
              <a:t>Presentation design and delivery</a:t>
            </a:r>
          </a:p>
          <a:p>
            <a:pPr marL="228600" indent="-228600"/>
            <a:r>
              <a:rPr lang="en-US" baseline="0" dirty="0" smtClean="0"/>
              <a:t>Features of PowerPoint enabling accessibility</a:t>
            </a:r>
          </a:p>
          <a:p>
            <a:pPr marL="228600" indent="-228600"/>
            <a:r>
              <a:rPr lang="en-US" baseline="0" dirty="0" smtClean="0"/>
              <a:t>Resources</a:t>
            </a:r>
            <a:endParaRPr lang="en-US" dirty="0" smtClean="0"/>
          </a:p>
        </p:txBody>
      </p:sp>
    </p:spTree>
    <p:extLst>
      <p:ext uri="{BB962C8B-B14F-4D97-AF65-F5344CB8AC3E}">
        <p14:creationId xmlns:p14="http://schemas.microsoft.com/office/powerpoint/2010/main" val="3557430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 to Presentation,</a:t>
            </a:r>
            <a:r>
              <a:rPr lang="en-US" baseline="0" dirty="0" smtClean="0"/>
              <a:t> cont.</a:t>
            </a:r>
            <a:endParaRPr lang="en-US" dirty="0"/>
          </a:p>
        </p:txBody>
      </p:sp>
      <p:sp>
        <p:nvSpPr>
          <p:cNvPr id="3" name="Content Placeholder 2"/>
          <p:cNvSpPr>
            <a:spLocks noGrp="1"/>
          </p:cNvSpPr>
          <p:nvPr>
            <p:ph idx="1"/>
          </p:nvPr>
        </p:nvSpPr>
        <p:spPr/>
        <p:txBody>
          <a:bodyPr/>
          <a:lstStyle/>
          <a:p>
            <a:pPr lvl="0"/>
            <a:r>
              <a:rPr lang="en-US" dirty="0"/>
              <a:t>Consider offering to share the presentation materials to conference organizers in </a:t>
            </a:r>
            <a:r>
              <a:rPr lang="en-US" dirty="0" smtClean="0"/>
              <a:t>advance, if not already requested</a:t>
            </a:r>
            <a:endParaRPr lang="en-US" dirty="0"/>
          </a:p>
          <a:p>
            <a:pPr lvl="1"/>
            <a:r>
              <a:rPr lang="en-US" dirty="0"/>
              <a:t>CART (Communication Access Real-time Translation) and ASL interpretation services benefit</a:t>
            </a:r>
          </a:p>
          <a:p>
            <a:pPr lvl="1"/>
            <a:r>
              <a:rPr lang="en-US" dirty="0"/>
              <a:t>Conference organizers can more easily provide copies as </a:t>
            </a:r>
            <a:r>
              <a:rPr lang="en-US" dirty="0" smtClean="0"/>
              <a:t>necessary</a:t>
            </a:r>
          </a:p>
        </p:txBody>
      </p:sp>
    </p:spTree>
    <p:extLst>
      <p:ext uri="{BB962C8B-B14F-4D97-AF65-F5344CB8AC3E}">
        <p14:creationId xmlns:p14="http://schemas.microsoft.com/office/powerpoint/2010/main" val="23281397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During</a:t>
            </a:r>
            <a:r>
              <a:rPr lang="en-US" baseline="0" dirty="0" smtClean="0"/>
              <a:t> the Presentation</a:t>
            </a:r>
            <a:endParaRPr lang="en-US" dirty="0"/>
          </a:p>
        </p:txBody>
      </p:sp>
      <p:sp>
        <p:nvSpPr>
          <p:cNvPr id="3" name="Content Placeholder 2"/>
          <p:cNvSpPr>
            <a:spLocks noGrp="1"/>
          </p:cNvSpPr>
          <p:nvPr>
            <p:ph idx="1"/>
          </p:nvPr>
        </p:nvSpPr>
        <p:spPr/>
        <p:txBody>
          <a:bodyPr/>
          <a:lstStyle/>
          <a:p>
            <a:r>
              <a:rPr lang="en-US" dirty="0" smtClean="0"/>
              <a:t>Mind your positioning</a:t>
            </a:r>
          </a:p>
          <a:p>
            <a:r>
              <a:rPr lang="en-US" dirty="0" smtClean="0"/>
              <a:t>Use provided </a:t>
            </a:r>
            <a:r>
              <a:rPr lang="en-US" dirty="0" err="1" smtClean="0"/>
              <a:t>mics</a:t>
            </a:r>
            <a:r>
              <a:rPr lang="en-US" dirty="0" smtClean="0"/>
              <a:t> to the fullest extent</a:t>
            </a:r>
          </a:p>
          <a:p>
            <a:pPr lvl="1"/>
            <a:r>
              <a:rPr lang="en-US" dirty="0" smtClean="0"/>
              <a:t>If the audience cannot use a </a:t>
            </a:r>
            <a:r>
              <a:rPr lang="en-US" dirty="0" err="1" smtClean="0"/>
              <a:t>mic</a:t>
            </a:r>
            <a:r>
              <a:rPr lang="en-US" dirty="0" smtClean="0"/>
              <a:t> for input, repeat or rephrase their question</a:t>
            </a:r>
          </a:p>
          <a:p>
            <a:r>
              <a:rPr lang="en-US" dirty="0" smtClean="0"/>
              <a:t>Pace yourself; rushing lessens time for people to process what you’ve said</a:t>
            </a:r>
          </a:p>
          <a:p>
            <a:pPr lvl="1"/>
            <a:r>
              <a:rPr lang="en-US" dirty="0" smtClean="0"/>
              <a:t>Speaking slower also improves recorded input</a:t>
            </a:r>
          </a:p>
        </p:txBody>
      </p:sp>
    </p:spTree>
    <p:extLst>
      <p:ext uri="{BB962C8B-B14F-4D97-AF65-F5344CB8AC3E}">
        <p14:creationId xmlns:p14="http://schemas.microsoft.com/office/powerpoint/2010/main" val="37405951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During the Presentation, cont.</a:t>
            </a:r>
            <a:endParaRPr lang="en-US" dirty="0"/>
          </a:p>
        </p:txBody>
      </p:sp>
      <p:sp>
        <p:nvSpPr>
          <p:cNvPr id="3" name="Content Placeholder 2"/>
          <p:cNvSpPr>
            <a:spLocks noGrp="1"/>
          </p:cNvSpPr>
          <p:nvPr>
            <p:ph idx="1"/>
          </p:nvPr>
        </p:nvSpPr>
        <p:spPr/>
        <p:txBody>
          <a:bodyPr/>
          <a:lstStyle/>
          <a:p>
            <a:r>
              <a:rPr lang="en-US" dirty="0"/>
              <a:t>Describe slide content </a:t>
            </a:r>
            <a:r>
              <a:rPr lang="en-US" dirty="0" smtClean="0"/>
              <a:t>fully</a:t>
            </a:r>
          </a:p>
          <a:p>
            <a:pPr lvl="1"/>
            <a:r>
              <a:rPr lang="en-US" dirty="0" smtClean="0"/>
              <a:t>If a graphic is </a:t>
            </a:r>
            <a:r>
              <a:rPr lang="en-US" dirty="0"/>
              <a:t>purely illustrative, consider </a:t>
            </a:r>
            <a:r>
              <a:rPr lang="en-US" dirty="0" smtClean="0"/>
              <a:t>excluding, or do not alt-tag</a:t>
            </a:r>
          </a:p>
          <a:p>
            <a:r>
              <a:rPr lang="en-US" dirty="0" smtClean="0"/>
              <a:t>Summarize audience actions, such as when calling for a show of hands</a:t>
            </a:r>
          </a:p>
        </p:txBody>
      </p:sp>
    </p:spTree>
    <p:extLst>
      <p:ext uri="{BB962C8B-B14F-4D97-AF65-F5344CB8AC3E}">
        <p14:creationId xmlns:p14="http://schemas.microsoft.com/office/powerpoint/2010/main" val="36879908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Effectively Incorporating</a:t>
            </a:r>
            <a:r>
              <a:rPr lang="en-US" baseline="0" dirty="0" smtClean="0"/>
              <a:t> Multimedia</a:t>
            </a:r>
            <a:endParaRPr lang="en-US" dirty="0"/>
          </a:p>
        </p:txBody>
      </p:sp>
      <p:sp>
        <p:nvSpPr>
          <p:cNvPr id="3" name="Content Placeholder 2"/>
          <p:cNvSpPr>
            <a:spLocks noGrp="1"/>
          </p:cNvSpPr>
          <p:nvPr>
            <p:ph idx="1"/>
          </p:nvPr>
        </p:nvSpPr>
        <p:spPr/>
        <p:txBody>
          <a:bodyPr/>
          <a:lstStyle/>
          <a:p>
            <a:r>
              <a:rPr lang="en-US" dirty="0" smtClean="0"/>
              <a:t>Using YouTube during presentations is a high risk-high reward prospect</a:t>
            </a:r>
          </a:p>
          <a:p>
            <a:r>
              <a:rPr lang="en-US" dirty="0" smtClean="0"/>
              <a:t>Mitigate the issues by reviewing the caption options and actual output during</a:t>
            </a:r>
            <a:r>
              <a:rPr lang="en-US" baseline="0" dirty="0" smtClean="0"/>
              <a:t> play</a:t>
            </a:r>
          </a:p>
          <a:p>
            <a:r>
              <a:rPr lang="en-US" baseline="0" dirty="0" smtClean="0"/>
              <a:t>Reframe</a:t>
            </a:r>
            <a:r>
              <a:rPr lang="en-US" dirty="0" smtClean="0"/>
              <a:t> and summarize the video content</a:t>
            </a:r>
            <a:endParaRPr lang="en-US" baseline="0" dirty="0" smtClean="0"/>
          </a:p>
          <a:p>
            <a:pPr lvl="1"/>
            <a:r>
              <a:rPr lang="en-US" baseline="0" dirty="0" smtClean="0"/>
              <a:t>If captions are not an option</a:t>
            </a:r>
          </a:p>
          <a:p>
            <a:pPr lvl="1"/>
            <a:r>
              <a:rPr lang="en-US" baseline="0" dirty="0" smtClean="0"/>
              <a:t>If the video</a:t>
            </a:r>
            <a:r>
              <a:rPr lang="en-US" dirty="0" smtClean="0"/>
              <a:t> relies heavily on visual information without corresponding voiceover</a:t>
            </a:r>
          </a:p>
          <a:p>
            <a:r>
              <a:rPr lang="en-US" dirty="0"/>
              <a:t>John Green’s </a:t>
            </a:r>
            <a:r>
              <a:rPr lang="en-US" u="sng" dirty="0">
                <a:hlinkClick r:id="rId3"/>
              </a:rPr>
              <a:t>Crash Course: </a:t>
            </a:r>
            <a:r>
              <a:rPr lang="en-US" u="sng" dirty="0" smtClean="0">
                <a:hlinkClick r:id="rId3"/>
              </a:rPr>
              <a:t>Literature</a:t>
            </a:r>
            <a:endParaRPr lang="en-US" u="sng" dirty="0" smtClean="0"/>
          </a:p>
          <a:p>
            <a:r>
              <a:rPr lang="en-US" dirty="0" smtClean="0"/>
              <a:t>PBS Nova </a:t>
            </a:r>
            <a:r>
              <a:rPr lang="en-US" dirty="0" smtClean="0">
                <a:hlinkClick r:id="rId4"/>
              </a:rPr>
              <a:t>Earth’s Invisible Shield</a:t>
            </a:r>
            <a:endParaRPr lang="en-US" dirty="0"/>
          </a:p>
        </p:txBody>
      </p:sp>
    </p:spTree>
    <p:extLst>
      <p:ext uri="{BB962C8B-B14F-4D97-AF65-F5344CB8AC3E}">
        <p14:creationId xmlns:p14="http://schemas.microsoft.com/office/powerpoint/2010/main" val="753540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Post-Presentation</a:t>
            </a:r>
            <a:endParaRPr lang="en-US" dirty="0"/>
          </a:p>
        </p:txBody>
      </p:sp>
      <p:sp>
        <p:nvSpPr>
          <p:cNvPr id="3" name="Content Placeholder 2"/>
          <p:cNvSpPr>
            <a:spLocks noGrp="1"/>
          </p:cNvSpPr>
          <p:nvPr>
            <p:ph idx="1"/>
          </p:nvPr>
        </p:nvSpPr>
        <p:spPr/>
        <p:txBody>
          <a:bodyPr/>
          <a:lstStyle/>
          <a:p>
            <a:r>
              <a:rPr lang="en-US" dirty="0" smtClean="0"/>
              <a:t>Frequently Q&amp;A format, occasionally open-mic dialogue</a:t>
            </a:r>
          </a:p>
          <a:p>
            <a:pPr lvl="1"/>
            <a:r>
              <a:rPr lang="en-US" dirty="0" smtClean="0"/>
              <a:t>Records for posterity are not complete if audience input isn’t </a:t>
            </a:r>
            <a:r>
              <a:rPr lang="en-US" dirty="0" err="1" smtClean="0"/>
              <a:t>mic’d</a:t>
            </a:r>
            <a:endParaRPr lang="en-US" dirty="0" smtClean="0"/>
          </a:p>
          <a:p>
            <a:pPr lvl="1"/>
            <a:r>
              <a:rPr lang="en-US" dirty="0" smtClean="0"/>
              <a:t>Typically, recording</a:t>
            </a:r>
            <a:r>
              <a:rPr lang="en-US" baseline="0" dirty="0" smtClean="0"/>
              <a:t> systems and auditory assistive technology route through</a:t>
            </a:r>
            <a:r>
              <a:rPr lang="en-US" dirty="0" smtClean="0"/>
              <a:t> the same A/V equipment</a:t>
            </a:r>
          </a:p>
          <a:p>
            <a:r>
              <a:rPr lang="en-US" dirty="0" smtClean="0"/>
              <a:t>Be forthcoming about providing clarification about any aspect of your presentation upon request</a:t>
            </a:r>
          </a:p>
        </p:txBody>
      </p:sp>
    </p:spTree>
    <p:extLst>
      <p:ext uri="{BB962C8B-B14F-4D97-AF65-F5344CB8AC3E}">
        <p14:creationId xmlns:p14="http://schemas.microsoft.com/office/powerpoint/2010/main" val="727727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Asynchronous</a:t>
            </a:r>
            <a:r>
              <a:rPr lang="en-US" baseline="0" dirty="0" smtClean="0"/>
              <a:t> Presentation Review</a:t>
            </a:r>
            <a:endParaRPr lang="en-US" dirty="0"/>
          </a:p>
        </p:txBody>
      </p:sp>
      <p:sp>
        <p:nvSpPr>
          <p:cNvPr id="3" name="Content Placeholder 2"/>
          <p:cNvSpPr>
            <a:spLocks noGrp="1"/>
          </p:cNvSpPr>
          <p:nvPr>
            <p:ph idx="1"/>
          </p:nvPr>
        </p:nvSpPr>
        <p:spPr/>
        <p:txBody>
          <a:bodyPr>
            <a:normAutofit fontScale="92500"/>
          </a:bodyPr>
          <a:lstStyle/>
          <a:p>
            <a:r>
              <a:rPr lang="en-US" dirty="0" smtClean="0"/>
              <a:t>Be </a:t>
            </a:r>
            <a:r>
              <a:rPr lang="en-US" baseline="0" dirty="0" smtClean="0"/>
              <a:t>mindful of how your presentation will persist</a:t>
            </a:r>
          </a:p>
          <a:p>
            <a:pPr lvl="1"/>
            <a:r>
              <a:rPr lang="en-US" baseline="0" dirty="0" smtClean="0"/>
              <a:t>Video recordings: good design makes</a:t>
            </a:r>
            <a:r>
              <a:rPr lang="en-US" dirty="0" smtClean="0"/>
              <a:t> for a broadly-accessible self-contained presentation</a:t>
            </a:r>
            <a:endParaRPr lang="en-US" baseline="0" dirty="0" smtClean="0"/>
          </a:p>
          <a:p>
            <a:pPr lvl="1"/>
            <a:r>
              <a:rPr lang="en-US" dirty="0" smtClean="0"/>
              <a:t>HTML: arguably most accessible format, conversion issues mitigated by use of styles- and layout-managed formatting</a:t>
            </a:r>
          </a:p>
          <a:p>
            <a:pPr lvl="1"/>
            <a:r>
              <a:rPr lang="en-US" baseline="0" dirty="0" smtClean="0"/>
              <a:t>PDF: Printing in notes view strongly suggested, additional</a:t>
            </a:r>
            <a:r>
              <a:rPr lang="en-US" dirty="0" smtClean="0"/>
              <a:t> context is easily provided</a:t>
            </a:r>
          </a:p>
          <a:p>
            <a:pPr lvl="1"/>
            <a:r>
              <a:rPr lang="en-US" baseline="0" dirty="0" smtClean="0"/>
              <a:t>.</a:t>
            </a:r>
            <a:r>
              <a:rPr lang="en-US" baseline="0" dirty="0" err="1" smtClean="0"/>
              <a:t>ppt</a:t>
            </a:r>
            <a:r>
              <a:rPr lang="en-US" baseline="0" dirty="0" smtClean="0"/>
              <a:t>: Most</a:t>
            </a:r>
            <a:r>
              <a:rPr lang="en-US" dirty="0" smtClean="0"/>
              <a:t> conveniently-accessible format, embedded narration function is impressive when combined with script in notes field</a:t>
            </a:r>
          </a:p>
          <a:p>
            <a:r>
              <a:rPr lang="en-US" baseline="0" dirty="0" smtClean="0"/>
              <a:t>Components for dossiers and portfolios in multiple formats</a:t>
            </a:r>
          </a:p>
          <a:p>
            <a:r>
              <a:rPr lang="en-US" dirty="0" smtClean="0"/>
              <a:t>Info lit materials should be accessible for students, even in lieu of need</a:t>
            </a:r>
          </a:p>
        </p:txBody>
      </p:sp>
    </p:spTree>
    <p:extLst>
      <p:ext uri="{BB962C8B-B14F-4D97-AF65-F5344CB8AC3E}">
        <p14:creationId xmlns:p14="http://schemas.microsoft.com/office/powerpoint/2010/main" val="13586792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t>PowerPoint Accessibility Functions</a:t>
            </a:r>
            <a:endParaRPr lang="en-US" dirty="0"/>
          </a:p>
        </p:txBody>
      </p:sp>
      <p:sp>
        <p:nvSpPr>
          <p:cNvPr id="3" name="Content Placeholder 2"/>
          <p:cNvSpPr>
            <a:spLocks noGrp="1"/>
          </p:cNvSpPr>
          <p:nvPr>
            <p:ph idx="1"/>
          </p:nvPr>
        </p:nvSpPr>
        <p:spPr/>
        <p:txBody>
          <a:bodyPr/>
          <a:lstStyle/>
          <a:p>
            <a:r>
              <a:rPr lang="en-US" dirty="0" smtClean="0"/>
              <a:t>For accessibility in PowerPoint and related applications, there are a TON of online tutorials</a:t>
            </a:r>
          </a:p>
          <a:p>
            <a:r>
              <a:rPr lang="en-US" dirty="0" smtClean="0"/>
              <a:t>The more custom elements you use, the more work necessary</a:t>
            </a:r>
          </a:p>
          <a:p>
            <a:r>
              <a:rPr lang="en-US" dirty="0" smtClean="0"/>
              <a:t>Presentation programs, even different versions of the same program, can localize these functions differently</a:t>
            </a:r>
          </a:p>
          <a:p>
            <a:r>
              <a:rPr lang="en-US" dirty="0" smtClean="0"/>
              <a:t>If you do nothing else here, alt-tag graphics and check your reading order</a:t>
            </a:r>
          </a:p>
        </p:txBody>
      </p:sp>
    </p:spTree>
    <p:extLst>
      <p:ext uri="{BB962C8B-B14F-4D97-AF65-F5344CB8AC3E}">
        <p14:creationId xmlns:p14="http://schemas.microsoft.com/office/powerpoint/2010/main" val="31794118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Alt-text</a:t>
            </a:r>
            <a:endParaRPr lang="en-US" dirty="0"/>
          </a:p>
        </p:txBody>
      </p:sp>
      <p:sp>
        <p:nvSpPr>
          <p:cNvPr id="3" name="Content Placeholder 2"/>
          <p:cNvSpPr>
            <a:spLocks noGrp="1"/>
          </p:cNvSpPr>
          <p:nvPr>
            <p:ph idx="1"/>
          </p:nvPr>
        </p:nvSpPr>
        <p:spPr>
          <a:xfrm>
            <a:off x="609599" y="1600200"/>
            <a:ext cx="9012383" cy="4876800"/>
          </a:xfrm>
        </p:spPr>
        <p:txBody>
          <a:bodyPr/>
          <a:lstStyle/>
          <a:p>
            <a:pPr marL="0" indent="0">
              <a:buNone/>
            </a:pPr>
            <a:r>
              <a:rPr lang="en-US" dirty="0">
                <a:hlinkClick r:id="rId3"/>
              </a:rPr>
              <a:t>MSU Web Accessibility PowerPoint tutorial: Alt-text</a:t>
            </a:r>
            <a:endParaRPr lang="en-US" dirty="0"/>
          </a:p>
          <a:p>
            <a:pPr marL="0" indent="0">
              <a:buNone/>
            </a:pPr>
            <a:endParaRPr lang="en-US" dirty="0" smtClean="0"/>
          </a:p>
          <a:p>
            <a:r>
              <a:rPr lang="en-US" dirty="0" smtClean="0"/>
              <a:t>“Description” field is what is read through</a:t>
            </a:r>
            <a:r>
              <a:rPr lang="en-US" baseline="0" dirty="0" smtClean="0"/>
              <a:t> screen readers</a:t>
            </a:r>
            <a:endParaRPr lang="en-US" dirty="0" smtClean="0"/>
          </a:p>
          <a:p>
            <a:r>
              <a:rPr lang="en-US" dirty="0" smtClean="0"/>
              <a:t>Be mindful that screen readers will automatically begin by stating “Image of”</a:t>
            </a:r>
          </a:p>
          <a:p>
            <a:r>
              <a:rPr lang="en-US" dirty="0" smtClean="0"/>
              <a:t>Be complete and descriptive, this function is most commonly used outside of the presentation, so brevity is not an issue</a:t>
            </a:r>
          </a:p>
        </p:txBody>
      </p:sp>
    </p:spTree>
    <p:extLst>
      <p:ext uri="{BB962C8B-B14F-4D97-AF65-F5344CB8AC3E}">
        <p14:creationId xmlns:p14="http://schemas.microsoft.com/office/powerpoint/2010/main" val="1673958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Order</a:t>
            </a:r>
            <a:endParaRPr lang="en-US" dirty="0"/>
          </a:p>
        </p:txBody>
      </p:sp>
      <p:sp>
        <p:nvSpPr>
          <p:cNvPr id="3" name="Content Placeholder 2"/>
          <p:cNvSpPr>
            <a:spLocks noGrp="1"/>
          </p:cNvSpPr>
          <p:nvPr>
            <p:ph idx="1"/>
          </p:nvPr>
        </p:nvSpPr>
        <p:spPr>
          <a:xfrm>
            <a:off x="609599" y="1600200"/>
            <a:ext cx="9324109" cy="4876800"/>
          </a:xfrm>
        </p:spPr>
        <p:txBody>
          <a:bodyPr/>
          <a:lstStyle/>
          <a:p>
            <a:pPr marL="0" indent="0">
              <a:buNone/>
            </a:pPr>
            <a:r>
              <a:rPr lang="en-US" dirty="0">
                <a:hlinkClick r:id="rId3"/>
              </a:rPr>
              <a:t>MSU Web Accessibility PowerPoint tutorial: Reading Order</a:t>
            </a:r>
            <a:endParaRPr lang="en-US" dirty="0"/>
          </a:p>
          <a:p>
            <a:pPr marL="0" indent="0">
              <a:buNone/>
            </a:pPr>
            <a:r>
              <a:rPr lang="en-US" dirty="0" smtClean="0"/>
              <a:t> </a:t>
            </a:r>
            <a:endParaRPr lang="en-US" dirty="0"/>
          </a:p>
          <a:p>
            <a:r>
              <a:rPr lang="en-US" dirty="0" smtClean="0"/>
              <a:t>Reading </a:t>
            </a:r>
            <a:r>
              <a:rPr lang="en-US" dirty="0"/>
              <a:t>order refers to the sequential prioritization of slide elements for the purpose of a screen reader to </a:t>
            </a:r>
            <a:r>
              <a:rPr lang="en-US" dirty="0" smtClean="0"/>
              <a:t>interpret</a:t>
            </a:r>
          </a:p>
          <a:p>
            <a:r>
              <a:rPr lang="en-US" dirty="0" smtClean="0"/>
              <a:t>Try to use standard layout options</a:t>
            </a:r>
          </a:p>
          <a:p>
            <a:r>
              <a:rPr lang="en-US" dirty="0" smtClean="0"/>
              <a:t>Less straightforward and intuitive</a:t>
            </a:r>
          </a:p>
          <a:p>
            <a:r>
              <a:rPr lang="en-US" dirty="0" smtClean="0"/>
              <a:t>Reading order is done from bottom to top</a:t>
            </a:r>
          </a:p>
        </p:txBody>
      </p:sp>
    </p:spTree>
    <p:extLst>
      <p:ext uri="{BB962C8B-B14F-4D97-AF65-F5344CB8AC3E}">
        <p14:creationId xmlns:p14="http://schemas.microsoft.com/office/powerpoint/2010/main" val="5526022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PowerPoint Accessibility Wizard</a:t>
            </a:r>
            <a:endParaRPr lang="en-US" dirty="0"/>
          </a:p>
        </p:txBody>
      </p:sp>
      <p:sp>
        <p:nvSpPr>
          <p:cNvPr id="3" name="Content Placeholder 2"/>
          <p:cNvSpPr>
            <a:spLocks noGrp="1"/>
          </p:cNvSpPr>
          <p:nvPr>
            <p:ph idx="1"/>
          </p:nvPr>
        </p:nvSpPr>
        <p:spPr>
          <a:xfrm>
            <a:off x="609600" y="1600200"/>
            <a:ext cx="9240982" cy="4876800"/>
          </a:xfrm>
        </p:spPr>
        <p:txBody>
          <a:bodyPr/>
          <a:lstStyle/>
          <a:p>
            <a:pPr marL="0" indent="0">
              <a:buNone/>
            </a:pPr>
            <a:r>
              <a:rPr lang="en-US" dirty="0" err="1">
                <a:hlinkClick r:id="rId3"/>
              </a:rPr>
              <a:t>WebAIM</a:t>
            </a:r>
            <a:r>
              <a:rPr lang="en-US" dirty="0">
                <a:hlinkClick r:id="rId3"/>
              </a:rPr>
              <a:t> </a:t>
            </a:r>
            <a:r>
              <a:rPr lang="en-US" dirty="0" err="1">
                <a:hlinkClick r:id="rId3"/>
              </a:rPr>
              <a:t>Powerpoint</a:t>
            </a:r>
            <a:r>
              <a:rPr lang="en-US" dirty="0">
                <a:hlinkClick r:id="rId3"/>
              </a:rPr>
              <a:t> Accessibility tutorial: Accessibility Checker</a:t>
            </a:r>
            <a:endParaRPr lang="en-US" dirty="0"/>
          </a:p>
          <a:p>
            <a:pPr marL="0" indent="0">
              <a:buNone/>
            </a:pPr>
            <a:r>
              <a:rPr lang="en-US" dirty="0">
                <a:hlinkClick r:id="rId4"/>
              </a:rPr>
              <a:t>Microsoft “Make your PowerPoint Presentations accessible”</a:t>
            </a:r>
            <a:endParaRPr lang="en-US" dirty="0"/>
          </a:p>
          <a:p>
            <a:pPr marL="0" indent="0">
              <a:buNone/>
            </a:pPr>
            <a:endParaRPr lang="en-US" dirty="0"/>
          </a:p>
          <a:p>
            <a:r>
              <a:rPr lang="en-US" dirty="0" smtClean="0"/>
              <a:t>Will help primarily with detecting absence or issues of normal programmatic accessibility features, i.e. alt-text, reading order issues</a:t>
            </a:r>
          </a:p>
          <a:p>
            <a:r>
              <a:rPr lang="en-US" dirty="0" smtClean="0"/>
              <a:t>Not reliable for color contrast, context-specific graphics, or more esoteric aspects of accessibility</a:t>
            </a:r>
          </a:p>
        </p:txBody>
      </p:sp>
    </p:spTree>
    <p:extLst>
      <p:ext uri="{BB962C8B-B14F-4D97-AF65-F5344CB8AC3E}">
        <p14:creationId xmlns:p14="http://schemas.microsoft.com/office/powerpoint/2010/main" val="35793759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Design &amp; Inclusive</a:t>
            </a:r>
            <a:r>
              <a:rPr lang="en-US" baseline="0" dirty="0" smtClean="0"/>
              <a:t> Design</a:t>
            </a:r>
            <a:endParaRPr lang="en-US" dirty="0"/>
          </a:p>
        </p:txBody>
      </p:sp>
      <p:sp>
        <p:nvSpPr>
          <p:cNvPr id="3" name="Content Placeholder 2"/>
          <p:cNvSpPr>
            <a:spLocks noGrp="1"/>
          </p:cNvSpPr>
          <p:nvPr>
            <p:ph sz="half" idx="1"/>
          </p:nvPr>
        </p:nvSpPr>
        <p:spPr/>
        <p:txBody>
          <a:bodyPr>
            <a:normAutofit/>
          </a:bodyPr>
          <a:lstStyle/>
          <a:p>
            <a:r>
              <a:rPr lang="en-US" dirty="0" smtClean="0"/>
              <a:t>A</a:t>
            </a:r>
            <a:r>
              <a:rPr lang="en-US" baseline="0" dirty="0" smtClean="0"/>
              <a:t> better replacement for “accessibility” – retrofitting vs. integrating</a:t>
            </a:r>
          </a:p>
          <a:p>
            <a:r>
              <a:rPr lang="en-US" dirty="0" err="1" smtClean="0"/>
              <a:t>Heydon</a:t>
            </a:r>
            <a:r>
              <a:rPr lang="en-US" dirty="0" smtClean="0"/>
              <a:t> Pickering, accessibility consultant, dissects this in a 2016 blog post</a:t>
            </a:r>
          </a:p>
          <a:p>
            <a:r>
              <a:rPr lang="en-US" dirty="0" smtClean="0"/>
              <a:t>Movement to redefine language around accessibility</a:t>
            </a:r>
          </a:p>
          <a:p>
            <a:endParaRPr lang="en-US" dirty="0" smtClean="0"/>
          </a:p>
        </p:txBody>
      </p:sp>
      <p:sp>
        <p:nvSpPr>
          <p:cNvPr id="10" name="Content Placeholder 9"/>
          <p:cNvSpPr>
            <a:spLocks noGrp="1"/>
          </p:cNvSpPr>
          <p:nvPr>
            <p:ph sz="half" idx="2"/>
          </p:nvPr>
        </p:nvSpPr>
        <p:spPr/>
        <p:txBody>
          <a:bodyPr>
            <a:normAutofit/>
          </a:bodyPr>
          <a:lstStyle/>
          <a:p>
            <a:pPr marL="0" indent="0">
              <a:buNone/>
            </a:pPr>
            <a:r>
              <a:rPr lang="en-US" i="1" dirty="0"/>
              <a:t>“Inclusive design is the means and accessibility is the end — it’s just that you get a lot more than just accessibility along the way</a:t>
            </a:r>
            <a:r>
              <a:rPr lang="en-US" i="1" dirty="0" smtClean="0"/>
              <a:t>.”</a:t>
            </a:r>
          </a:p>
          <a:p>
            <a:pPr marL="0" indent="0">
              <a:buNone/>
            </a:pPr>
            <a:r>
              <a:rPr lang="en-US" dirty="0" smtClean="0"/>
              <a:t>	-</a:t>
            </a:r>
            <a:r>
              <a:rPr lang="en-US" dirty="0" err="1" smtClean="0"/>
              <a:t>Heydon</a:t>
            </a:r>
            <a:r>
              <a:rPr lang="en-US" dirty="0" smtClean="0"/>
              <a:t> </a:t>
            </a:r>
            <a:r>
              <a:rPr lang="en-US" dirty="0" smtClean="0"/>
              <a:t>Pickering, web 	accessibility consultant</a:t>
            </a:r>
            <a:endParaRPr lang="en-US" dirty="0"/>
          </a:p>
        </p:txBody>
      </p:sp>
    </p:spTree>
    <p:extLst>
      <p:ext uri="{BB962C8B-B14F-4D97-AF65-F5344CB8AC3E}">
        <p14:creationId xmlns:p14="http://schemas.microsoft.com/office/powerpoint/2010/main" val="34745785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Wrapping Up</a:t>
            </a:r>
            <a:endParaRPr lang="en-US" dirty="0"/>
          </a:p>
        </p:txBody>
      </p:sp>
      <p:sp>
        <p:nvSpPr>
          <p:cNvPr id="3" name="Content Placeholder 2"/>
          <p:cNvSpPr>
            <a:spLocks noGrp="1"/>
          </p:cNvSpPr>
          <p:nvPr>
            <p:ph idx="1"/>
          </p:nvPr>
        </p:nvSpPr>
        <p:spPr>
          <a:xfrm>
            <a:off x="609599" y="1600200"/>
            <a:ext cx="9573492" cy="4800600"/>
          </a:xfrm>
        </p:spPr>
        <p:txBody>
          <a:bodyPr>
            <a:normAutofit/>
          </a:bodyPr>
          <a:lstStyle/>
          <a:p>
            <a:pPr marL="0" indent="0">
              <a:buNone/>
            </a:pPr>
            <a:r>
              <a:rPr lang="en-US" sz="3600" dirty="0" smtClean="0"/>
              <a:t>The time, effort, and expense spent to create inclusively-designed accessible materials is less than the time, effort, and expense spent to retrofit accessible features to existing materials – both less than the time, effort, and expense spent by a person with a disability to use inaccessibly-created content.</a:t>
            </a:r>
          </a:p>
        </p:txBody>
      </p:sp>
    </p:spTree>
    <p:extLst>
      <p:ext uri="{BB962C8B-B14F-4D97-AF65-F5344CB8AC3E}">
        <p14:creationId xmlns:p14="http://schemas.microsoft.com/office/powerpoint/2010/main" val="39742966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a:xfrm>
            <a:off x="609599" y="1600200"/>
            <a:ext cx="11180233" cy="4876800"/>
          </a:xfrm>
        </p:spPr>
        <p:txBody>
          <a:bodyPr>
            <a:normAutofit fontScale="70000" lnSpcReduction="20000"/>
          </a:bodyPr>
          <a:lstStyle/>
          <a:p>
            <a:r>
              <a:rPr lang="en-US" dirty="0" smtClean="0"/>
              <a:t>Kim Sauder blog post: </a:t>
            </a:r>
            <a:r>
              <a:rPr lang="en-US" dirty="0">
                <a:hlinkClick r:id="rId3"/>
              </a:rPr>
              <a:t>https://crippledscholar.com/2016/03/04/when-accessibility-gets-labeled-wasteful</a:t>
            </a:r>
            <a:r>
              <a:rPr lang="en-US" dirty="0" smtClean="0">
                <a:hlinkClick r:id="rId3"/>
              </a:rPr>
              <a:t>/</a:t>
            </a:r>
            <a:endParaRPr lang="en-US" dirty="0" smtClean="0"/>
          </a:p>
          <a:p>
            <a:pPr marL="0" indent="0">
              <a:buNone/>
            </a:pPr>
            <a:endParaRPr lang="en-US" dirty="0" smtClean="0"/>
          </a:p>
          <a:p>
            <a:r>
              <a:rPr lang="en-US" dirty="0" err="1" smtClean="0"/>
              <a:t>Heydon</a:t>
            </a:r>
            <a:r>
              <a:rPr lang="en-US" dirty="0" smtClean="0"/>
              <a:t> Pickering blog post: </a:t>
            </a:r>
            <a:r>
              <a:rPr lang="en-US" dirty="0" smtClean="0">
                <a:hlinkClick r:id="rId4"/>
              </a:rPr>
              <a:t>https</a:t>
            </a:r>
            <a:r>
              <a:rPr lang="en-US" dirty="0">
                <a:hlinkClick r:id="rId4"/>
              </a:rPr>
              <a:t>://24ways.org/2016/what-the-heck-is-inclusive-design</a:t>
            </a:r>
            <a:r>
              <a:rPr lang="en-US" dirty="0" smtClean="0">
                <a:hlinkClick r:id="rId4"/>
              </a:rPr>
              <a:t>/</a:t>
            </a:r>
            <a:r>
              <a:rPr lang="en-US" dirty="0" smtClean="0"/>
              <a:t> </a:t>
            </a:r>
          </a:p>
          <a:p>
            <a:pPr marL="0" indent="0">
              <a:buNone/>
            </a:pPr>
            <a:endParaRPr lang="en-US" dirty="0"/>
          </a:p>
          <a:p>
            <a:r>
              <a:rPr lang="en-US" dirty="0" smtClean="0"/>
              <a:t>ALA // Library </a:t>
            </a:r>
            <a:r>
              <a:rPr lang="en-US" dirty="0"/>
              <a:t>Accessibility: What You Need to </a:t>
            </a:r>
            <a:r>
              <a:rPr lang="en-US" dirty="0" smtClean="0"/>
              <a:t>Know:  </a:t>
            </a:r>
            <a:r>
              <a:rPr lang="en-US" dirty="0" smtClean="0">
                <a:hlinkClick r:id="rId5"/>
              </a:rPr>
              <a:t>http</a:t>
            </a:r>
            <a:r>
              <a:rPr lang="en-US" dirty="0">
                <a:hlinkClick r:id="rId5"/>
              </a:rPr>
              <a:t>://</a:t>
            </a:r>
            <a:r>
              <a:rPr lang="en-US" dirty="0" smtClean="0">
                <a:hlinkClick r:id="rId5"/>
              </a:rPr>
              <a:t>www.ala.org/ascla/resources/tipsheets</a:t>
            </a:r>
            <a:endParaRPr lang="en-US" dirty="0" smtClean="0"/>
          </a:p>
          <a:p>
            <a:pPr marL="0" indent="0">
              <a:buNone/>
            </a:pPr>
            <a:endParaRPr lang="en-US" dirty="0"/>
          </a:p>
          <a:p>
            <a:r>
              <a:rPr lang="en-US" dirty="0" err="1"/>
              <a:t>WebAIM</a:t>
            </a:r>
            <a:r>
              <a:rPr lang="en-US" dirty="0"/>
              <a:t> </a:t>
            </a:r>
            <a:r>
              <a:rPr lang="en-US" dirty="0" smtClean="0"/>
              <a:t>// PowerPoint Accessibility: </a:t>
            </a:r>
            <a:r>
              <a:rPr lang="en-US" dirty="0" smtClean="0">
                <a:hlinkClick r:id="rId6"/>
              </a:rPr>
              <a:t>http</a:t>
            </a:r>
            <a:r>
              <a:rPr lang="en-US" dirty="0">
                <a:hlinkClick r:id="rId6"/>
              </a:rPr>
              <a:t>://webaim.org/techniques/powerpoint</a:t>
            </a:r>
            <a:r>
              <a:rPr lang="en-US" dirty="0" smtClean="0">
                <a:hlinkClick r:id="rId6"/>
              </a:rPr>
              <a:t>/</a:t>
            </a:r>
            <a:endParaRPr lang="en-US" dirty="0" smtClean="0"/>
          </a:p>
          <a:p>
            <a:pPr marL="0" indent="0">
              <a:buNone/>
            </a:pPr>
            <a:endParaRPr lang="en-US" dirty="0"/>
          </a:p>
          <a:p>
            <a:r>
              <a:rPr lang="en-US" dirty="0"/>
              <a:t>MSU </a:t>
            </a:r>
            <a:r>
              <a:rPr lang="en-US" dirty="0" smtClean="0"/>
              <a:t>// Creating </a:t>
            </a:r>
            <a:r>
              <a:rPr lang="en-US" dirty="0"/>
              <a:t>Accessible PowerPoint Presentations: </a:t>
            </a:r>
            <a:r>
              <a:rPr lang="en-US" dirty="0" smtClean="0">
                <a:hlinkClick r:id="rId7"/>
              </a:rPr>
              <a:t>http</a:t>
            </a:r>
            <a:r>
              <a:rPr lang="en-US" dirty="0">
                <a:hlinkClick r:id="rId7"/>
              </a:rPr>
              <a:t>://</a:t>
            </a:r>
            <a:r>
              <a:rPr lang="en-US" dirty="0" smtClean="0">
                <a:hlinkClick r:id="rId7"/>
              </a:rPr>
              <a:t>webaccess.msu.edu/Tutorials/powerpoint-windows.html</a:t>
            </a:r>
            <a:endParaRPr lang="en-US" dirty="0"/>
          </a:p>
          <a:p>
            <a:pPr marL="0" indent="0">
              <a:buNone/>
            </a:pPr>
            <a:endParaRPr lang="en-US" dirty="0"/>
          </a:p>
          <a:p>
            <a:r>
              <a:rPr lang="en-US" dirty="0" smtClean="0"/>
              <a:t>W3 // How </a:t>
            </a:r>
            <a:r>
              <a:rPr lang="en-US" dirty="0"/>
              <a:t>to Make Presentations Accessible to All: </a:t>
            </a:r>
            <a:r>
              <a:rPr lang="en-US" dirty="0" smtClean="0">
                <a:hlinkClick r:id="rId8"/>
              </a:rPr>
              <a:t>https</a:t>
            </a:r>
            <a:r>
              <a:rPr lang="en-US" dirty="0">
                <a:hlinkClick r:id="rId8"/>
              </a:rPr>
              <a:t>://</a:t>
            </a:r>
            <a:r>
              <a:rPr lang="en-US" dirty="0" smtClean="0">
                <a:hlinkClick r:id="rId8"/>
              </a:rPr>
              <a:t>www.w3.org/WAI/training/accessible.php</a:t>
            </a:r>
            <a:endParaRPr lang="en-US" dirty="0" smtClean="0"/>
          </a:p>
        </p:txBody>
      </p:sp>
    </p:spTree>
    <p:extLst>
      <p:ext uri="{BB962C8B-B14F-4D97-AF65-F5344CB8AC3E}">
        <p14:creationId xmlns:p14="http://schemas.microsoft.com/office/powerpoint/2010/main" val="12896546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a:t>
            </a:r>
            <a:endParaRPr lang="en-US" dirty="0"/>
          </a:p>
        </p:txBody>
      </p:sp>
      <p:sp>
        <p:nvSpPr>
          <p:cNvPr id="3" name="Content Placeholder 2"/>
          <p:cNvSpPr>
            <a:spLocks noGrp="1"/>
          </p:cNvSpPr>
          <p:nvPr>
            <p:ph idx="1"/>
          </p:nvPr>
        </p:nvSpPr>
        <p:spPr/>
        <p:txBody>
          <a:bodyPr/>
          <a:lstStyle/>
          <a:p>
            <a:pPr marL="0" indent="0">
              <a:buNone/>
            </a:pPr>
            <a:r>
              <a:rPr lang="en-US" dirty="0" smtClean="0"/>
              <a:t>Tyler</a:t>
            </a:r>
            <a:r>
              <a:rPr lang="en-US" baseline="0" dirty="0" smtClean="0"/>
              <a:t> Smeltekop</a:t>
            </a:r>
          </a:p>
          <a:p>
            <a:pPr marL="0" indent="0">
              <a:buNone/>
            </a:pPr>
            <a:r>
              <a:rPr lang="en-US" baseline="0" dirty="0" smtClean="0"/>
              <a:t>Email: smeltek5@lib.msu.edu</a:t>
            </a:r>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4819189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Design &amp; Inclusive</a:t>
            </a:r>
            <a:r>
              <a:rPr lang="en-US" baseline="0" dirty="0" smtClean="0"/>
              <a:t> Design, cont.</a:t>
            </a:r>
            <a:endParaRPr lang="en-US" dirty="0"/>
          </a:p>
        </p:txBody>
      </p:sp>
      <p:sp>
        <p:nvSpPr>
          <p:cNvPr id="3" name="Content Placeholder 2"/>
          <p:cNvSpPr>
            <a:spLocks noGrp="1"/>
          </p:cNvSpPr>
          <p:nvPr>
            <p:ph idx="1"/>
          </p:nvPr>
        </p:nvSpPr>
        <p:spPr/>
        <p:txBody>
          <a:bodyPr/>
          <a:lstStyle/>
          <a:p>
            <a:pPr lvl="0"/>
            <a:r>
              <a:rPr lang="en-US" dirty="0" smtClean="0"/>
              <a:t>Principles encourage designers to consider their audience</a:t>
            </a:r>
            <a:r>
              <a:rPr lang="en-US" baseline="0" dirty="0" smtClean="0"/>
              <a:t> in a deeper context</a:t>
            </a:r>
          </a:p>
          <a:p>
            <a:r>
              <a:rPr lang="en-US" baseline="0" dirty="0" smtClean="0"/>
              <a:t>Emphasizes accommodation broadly</a:t>
            </a:r>
          </a:p>
          <a:p>
            <a:r>
              <a:rPr lang="en-US" dirty="0" smtClean="0"/>
              <a:t>Minimizes issues related to unexpected factors</a:t>
            </a:r>
          </a:p>
          <a:p>
            <a:r>
              <a:rPr lang="en-US" dirty="0" smtClean="0"/>
              <a:t>Universally-designed</a:t>
            </a:r>
            <a:r>
              <a:rPr lang="en-US" baseline="0" dirty="0" smtClean="0"/>
              <a:t> products are tacitly inclusive</a:t>
            </a:r>
            <a:endParaRPr lang="en-US" dirty="0"/>
          </a:p>
        </p:txBody>
      </p:sp>
    </p:spTree>
    <p:extLst>
      <p:ext uri="{BB962C8B-B14F-4D97-AF65-F5344CB8AC3E}">
        <p14:creationId xmlns:p14="http://schemas.microsoft.com/office/powerpoint/2010/main" val="28588847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a:t>
            </a:r>
            <a:r>
              <a:rPr lang="en-US" baseline="0" dirty="0" smtClean="0"/>
              <a:t> Design in Daily Life: OXO</a:t>
            </a:r>
            <a:endParaRPr lang="en-US" dirty="0"/>
          </a:p>
        </p:txBody>
      </p:sp>
      <p:sp>
        <p:nvSpPr>
          <p:cNvPr id="10" name="Content Placeholder 9"/>
          <p:cNvSpPr>
            <a:spLocks noGrp="1"/>
          </p:cNvSpPr>
          <p:nvPr>
            <p:ph sz="half" idx="1"/>
          </p:nvPr>
        </p:nvSpPr>
        <p:spPr/>
        <p:txBody>
          <a:bodyPr/>
          <a:lstStyle/>
          <a:p>
            <a:pPr marL="0" indent="0">
              <a:buNone/>
            </a:pPr>
            <a:r>
              <a:rPr lang="en-US" i="1" dirty="0" smtClean="0"/>
              <a:t>“We study people—lefties  and righties, male and female, young and old—interacting with products and we identify opportunities for meaningful improvement.”</a:t>
            </a:r>
          </a:p>
          <a:p>
            <a:pPr marL="0" indent="0">
              <a:buNone/>
            </a:pPr>
            <a:r>
              <a:rPr lang="en-US" dirty="0" smtClean="0"/>
              <a:t>- excerpt of OXO’s Philosophy Statement</a:t>
            </a:r>
          </a:p>
        </p:txBody>
      </p:sp>
      <p:pic>
        <p:nvPicPr>
          <p:cNvPr id="19" name="Content Placeholder 18" descr="A stainless-steel box containing various OXO kitchen utensils"/>
          <p:cNvPicPr>
            <a:picLocks noGrp="1" noChangeAspect="1"/>
          </p:cNvPicPr>
          <p:nvPr>
            <p:ph sz="half" idx="2"/>
          </p:nvPr>
        </p:nvPicPr>
        <p:blipFill>
          <a:blip r:embed="rId3">
            <a:extLst>
              <a:ext uri="{28A0092B-C50C-407E-A947-70E740481C1C}">
                <a14:useLocalDpi xmlns:a14="http://schemas.microsoft.com/office/drawing/2010/main" val="0"/>
              </a:ext>
            </a:extLst>
          </a:blip>
          <a:srcRect t="6191" b="6191"/>
          <a:stretch>
            <a:fillRect/>
          </a:stretch>
        </p:blipFill>
        <p:spPr/>
      </p:pic>
    </p:spTree>
    <p:extLst>
      <p:ext uri="{BB962C8B-B14F-4D97-AF65-F5344CB8AC3E}">
        <p14:creationId xmlns:p14="http://schemas.microsoft.com/office/powerpoint/2010/main" val="19137626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Design in Daily Life: Pathways</a:t>
            </a:r>
            <a:endParaRPr lang="en-US" dirty="0"/>
          </a:p>
        </p:txBody>
      </p:sp>
      <p:sp>
        <p:nvSpPr>
          <p:cNvPr id="4" name="Content Placeholder 3"/>
          <p:cNvSpPr>
            <a:spLocks noGrp="1"/>
          </p:cNvSpPr>
          <p:nvPr>
            <p:ph sz="half" idx="1"/>
          </p:nvPr>
        </p:nvSpPr>
        <p:spPr/>
        <p:txBody>
          <a:bodyPr/>
          <a:lstStyle/>
          <a:p>
            <a:r>
              <a:rPr lang="en-US" dirty="0" smtClean="0"/>
              <a:t>1963: Selwyn Goldsmith, author of </a:t>
            </a:r>
            <a:r>
              <a:rPr lang="en-US" u="sng" dirty="0" smtClean="0"/>
              <a:t>Designing for the Disabled</a:t>
            </a:r>
            <a:r>
              <a:rPr lang="en-US" dirty="0" smtClean="0"/>
              <a:t>, developed the “dropped curb”</a:t>
            </a:r>
          </a:p>
          <a:p>
            <a:r>
              <a:rPr lang="en-US" dirty="0" smtClean="0"/>
              <a:t>Has since been improved upon to accommodate multiple needs (“truncated domes”)</a:t>
            </a:r>
          </a:p>
          <a:p>
            <a:r>
              <a:rPr lang="en-US" dirty="0" smtClean="0"/>
              <a:t>Became an unquestioned aspect of civil engineering</a:t>
            </a:r>
          </a:p>
        </p:txBody>
      </p:sp>
      <p:pic>
        <p:nvPicPr>
          <p:cNvPr id="6" name="Content Placeholder 5" descr="An example of a modern dropped curb cut with truncated domes, showing the paved incline from sidewalk to street, and includes a metal plate with raised indentations in the center of the incline"/>
          <p:cNvPicPr>
            <a:picLocks noGrp="1" noChangeAspect="1"/>
          </p:cNvPicPr>
          <p:nvPr>
            <p:ph sz="half" idx="2"/>
          </p:nvPr>
        </p:nvPicPr>
        <p:blipFill rotWithShape="1">
          <a:blip r:embed="rId3" cstate="print">
            <a:extLst>
              <a:ext uri="{28A0092B-C50C-407E-A947-70E740481C1C}">
                <a14:useLocalDpi xmlns:a14="http://schemas.microsoft.com/office/drawing/2010/main" val="0"/>
              </a:ext>
            </a:extLst>
          </a:blip>
          <a:srcRect l="12535" r="16876"/>
          <a:stretch/>
        </p:blipFill>
        <p:spPr>
          <a:xfrm>
            <a:off x="6821714" y="1754794"/>
            <a:ext cx="5000328" cy="3541899"/>
          </a:xfrm>
        </p:spPr>
      </p:pic>
    </p:spTree>
    <p:extLst>
      <p:ext uri="{BB962C8B-B14F-4D97-AF65-F5344CB8AC3E}">
        <p14:creationId xmlns:p14="http://schemas.microsoft.com/office/powerpoint/2010/main" val="40049055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4000" dirty="0" smtClean="0"/>
              <a:t>Ubiquity of Disability</a:t>
            </a:r>
            <a:endParaRPr lang="en-US" sz="4000" dirty="0"/>
          </a:p>
        </p:txBody>
      </p:sp>
      <p:pic>
        <p:nvPicPr>
          <p:cNvPr id="8" name="Content Placeholder 7" descr="bar chart from US Census showing numbers in millions of Americans self-identifying as having a disability, ranking from highest population to lowest population, ambulatory, independent living, cognitive, hearing, self-care, and vision"/>
          <p:cNvPicPr>
            <a:picLocks noGrp="1" noChangeAspect="1"/>
          </p:cNvPicPr>
          <p:nvPr>
            <p:ph idx="1"/>
          </p:nvPr>
        </p:nvPicPr>
        <p:blipFill rotWithShape="1">
          <a:blip r:embed="rId3">
            <a:extLst>
              <a:ext uri="{28A0092B-C50C-407E-A947-70E740481C1C}">
                <a14:useLocalDpi xmlns:a14="http://schemas.microsoft.com/office/drawing/2010/main" val="0"/>
              </a:ext>
            </a:extLst>
          </a:blip>
          <a:srcRect l="7810" t="17032" r="7311" b="16162"/>
          <a:stretch/>
        </p:blipFill>
        <p:spPr>
          <a:xfrm>
            <a:off x="3920048" y="502692"/>
            <a:ext cx="7967641" cy="6270424"/>
          </a:xfrm>
        </p:spPr>
      </p:pic>
      <p:sp>
        <p:nvSpPr>
          <p:cNvPr id="7" name="Text Placeholder 6"/>
          <p:cNvSpPr>
            <a:spLocks noGrp="1"/>
          </p:cNvSpPr>
          <p:nvPr>
            <p:ph type="body" sz="half" idx="2"/>
          </p:nvPr>
        </p:nvSpPr>
        <p:spPr>
          <a:xfrm>
            <a:off x="609601" y="2130553"/>
            <a:ext cx="2852928" cy="4498847"/>
          </a:xfrm>
        </p:spPr>
        <p:txBody>
          <a:bodyPr>
            <a:normAutofit/>
          </a:bodyPr>
          <a:lstStyle/>
          <a:p>
            <a:r>
              <a:rPr lang="en-US" sz="2400" dirty="0" smtClean="0"/>
              <a:t>As of 2010, there were 56.7 million people with a disability, or 19% of the “civilian noninstitutionalized population”.</a:t>
            </a:r>
          </a:p>
          <a:p>
            <a:endParaRPr lang="en-US" sz="2400" dirty="0" smtClean="0"/>
          </a:p>
          <a:p>
            <a:r>
              <a:rPr lang="en-US" sz="2400" i="1" dirty="0" smtClean="0"/>
              <a:t>22.5% Cognitive</a:t>
            </a:r>
            <a:endParaRPr lang="en-US" sz="2400" i="1" dirty="0"/>
          </a:p>
          <a:p>
            <a:r>
              <a:rPr lang="en-US" sz="2400" i="1" dirty="0" smtClean="0"/>
              <a:t>19% Hearing</a:t>
            </a:r>
          </a:p>
          <a:p>
            <a:r>
              <a:rPr lang="en-US" sz="2400" i="1" dirty="0" smtClean="0"/>
              <a:t>12% Vision</a:t>
            </a:r>
          </a:p>
        </p:txBody>
      </p:sp>
    </p:spTree>
    <p:extLst>
      <p:ext uri="{BB962C8B-B14F-4D97-AF65-F5344CB8AC3E}">
        <p14:creationId xmlns:p14="http://schemas.microsoft.com/office/powerpoint/2010/main" val="27596020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Invisibility of</a:t>
            </a:r>
            <a:br>
              <a:rPr lang="en-US" dirty="0" smtClean="0"/>
            </a:br>
            <a:r>
              <a:rPr lang="en-US" dirty="0" smtClean="0"/>
              <a:t>Accommodations</a:t>
            </a:r>
            <a:endParaRPr lang="en-US" dirty="0"/>
          </a:p>
        </p:txBody>
      </p:sp>
      <p:pic>
        <p:nvPicPr>
          <p:cNvPr id="8" name="Content Placeholder 7" descr="A Twitter post displaying stacks of pre-peeled oranges in clear plastic containers sold at Whole Foods, with the comment, &quot;If only nature would find a way to cover these oranges so we didn't need to waste so much plastic on them.&quot;"/>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l="996" t="-177" r="1714" b="1168"/>
          <a:stretch/>
        </p:blipFill>
        <p:spPr>
          <a:xfrm>
            <a:off x="7067260" y="352766"/>
            <a:ext cx="4859441" cy="6485844"/>
          </a:xfrm>
        </p:spPr>
      </p:pic>
      <p:sp>
        <p:nvSpPr>
          <p:cNvPr id="6" name="Content Placeholder 5"/>
          <p:cNvSpPr>
            <a:spLocks noGrp="1"/>
          </p:cNvSpPr>
          <p:nvPr>
            <p:ph sz="half" idx="1"/>
          </p:nvPr>
        </p:nvSpPr>
        <p:spPr/>
        <p:txBody>
          <a:bodyPr>
            <a:normAutofit lnSpcReduction="10000"/>
          </a:bodyPr>
          <a:lstStyle/>
          <a:p>
            <a:r>
              <a:rPr lang="en-US" dirty="0" smtClean="0"/>
              <a:t>Kim Sauder, PhD student and disability activist with cerebral palsy, blogged:</a:t>
            </a:r>
          </a:p>
          <a:p>
            <a:pPr marL="0" indent="0">
              <a:buNone/>
            </a:pPr>
            <a:endParaRPr lang="en-US" dirty="0" smtClean="0"/>
          </a:p>
          <a:p>
            <a:pPr marL="457200" lvl="1" indent="0">
              <a:buNone/>
            </a:pPr>
            <a:r>
              <a:rPr lang="en-US" sz="2800" i="1" dirty="0"/>
              <a:t>“As a person with limited hand dexterity, I look at this and see an easier way to eat healthy </a:t>
            </a:r>
            <a:r>
              <a:rPr lang="en-US" sz="2800" i="1" dirty="0" smtClean="0"/>
              <a:t>food. [</a:t>
            </a:r>
            <a:r>
              <a:rPr lang="is-IS" sz="2800" i="1" dirty="0" smtClean="0"/>
              <a:t>…] </a:t>
            </a:r>
            <a:r>
              <a:rPr lang="en-US" sz="2800" i="1" dirty="0"/>
              <a:t>Preparing food with limited mobility is both hugely time consuming and potentially dangerous</a:t>
            </a:r>
            <a:r>
              <a:rPr lang="en-US" sz="2800" i="1" dirty="0" smtClean="0"/>
              <a:t>.”</a:t>
            </a:r>
            <a:endParaRPr lang="en-US" sz="2800" i="1" dirty="0"/>
          </a:p>
        </p:txBody>
      </p:sp>
    </p:spTree>
    <p:extLst>
      <p:ext uri="{BB962C8B-B14F-4D97-AF65-F5344CB8AC3E}">
        <p14:creationId xmlns:p14="http://schemas.microsoft.com/office/powerpoint/2010/main" val="15639538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a:t>
            </a:r>
            <a:r>
              <a:rPr lang="en-US" baseline="0" dirty="0" smtClean="0"/>
              <a:t> to Librarians</a:t>
            </a:r>
            <a:endParaRPr lang="en-US" dirty="0"/>
          </a:p>
        </p:txBody>
      </p:sp>
      <p:sp>
        <p:nvSpPr>
          <p:cNvPr id="5" name="Content Placeholder 4"/>
          <p:cNvSpPr>
            <a:spLocks noGrp="1"/>
          </p:cNvSpPr>
          <p:nvPr>
            <p:ph idx="1"/>
          </p:nvPr>
        </p:nvSpPr>
        <p:spPr>
          <a:xfrm>
            <a:off x="609600" y="1600200"/>
            <a:ext cx="10113818" cy="4987636"/>
          </a:xfrm>
        </p:spPr>
        <p:txBody>
          <a:bodyPr>
            <a:normAutofit/>
          </a:bodyPr>
          <a:lstStyle/>
          <a:p>
            <a:r>
              <a:rPr lang="en-US" sz="2800" dirty="0" smtClean="0"/>
              <a:t>Librarians </a:t>
            </a:r>
            <a:r>
              <a:rPr lang="en-US" sz="2800" baseline="0" dirty="0" smtClean="0"/>
              <a:t>will not be provided with a RCPD VISA in advance, as faculty would</a:t>
            </a:r>
          </a:p>
          <a:p>
            <a:r>
              <a:rPr lang="en-US" sz="2800" dirty="0" smtClean="0"/>
              <a:t>ALA</a:t>
            </a:r>
            <a:r>
              <a:rPr lang="en-US" sz="2800" baseline="0" dirty="0" smtClean="0"/>
              <a:t> has a strong commitment</a:t>
            </a:r>
            <a:r>
              <a:rPr lang="en-US" sz="2800" dirty="0" smtClean="0"/>
              <a:t> to the support of individuals with disabilities</a:t>
            </a:r>
          </a:p>
          <a:p>
            <a:pPr lvl="1"/>
            <a:r>
              <a:rPr lang="en-US" sz="2400" dirty="0" smtClean="0"/>
              <a:t>The “interest, information, and enlightenment of all people of the community the library serves” is emphasized</a:t>
            </a:r>
            <a:r>
              <a:rPr lang="en-US" sz="2400" baseline="0" dirty="0" smtClean="0"/>
              <a:t> in the Library Bill of Rights</a:t>
            </a:r>
            <a:endParaRPr lang="en-US" sz="2400" dirty="0" smtClean="0"/>
          </a:p>
          <a:p>
            <a:r>
              <a:rPr lang="en-US" sz="2800" dirty="0" smtClean="0"/>
              <a:t>2017 ALA Demographic Study</a:t>
            </a:r>
            <a:r>
              <a:rPr lang="en-US" sz="2800" baseline="0" dirty="0" smtClean="0"/>
              <a:t> showed 2.91% of respondents self-identify as having a disability – around 1,100</a:t>
            </a:r>
            <a:r>
              <a:rPr lang="en-US" sz="2800" dirty="0" smtClean="0"/>
              <a:t> ALA members</a:t>
            </a:r>
          </a:p>
        </p:txBody>
      </p:sp>
    </p:spTree>
    <p:extLst>
      <p:ext uri="{BB962C8B-B14F-4D97-AF65-F5344CB8AC3E}">
        <p14:creationId xmlns:p14="http://schemas.microsoft.com/office/powerpoint/2010/main" val="3088303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3887</TotalTime>
  <Words>6698</Words>
  <Application>Microsoft Office PowerPoint</Application>
  <PresentationFormat>Widescreen</PresentationFormat>
  <Paragraphs>301</Paragraphs>
  <Slides>32</Slides>
  <Notes>32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Arial</vt:lpstr>
      <vt:lpstr>Calibri</vt:lpstr>
      <vt:lpstr>Clarity</vt:lpstr>
      <vt:lpstr>Making Presentations Accessible</vt:lpstr>
      <vt:lpstr>Overview</vt:lpstr>
      <vt:lpstr>Universal Design &amp; Inclusive Design</vt:lpstr>
      <vt:lpstr>Universal Design &amp; Inclusive Design, cont.</vt:lpstr>
      <vt:lpstr>Universal Design in Daily Life: OXO</vt:lpstr>
      <vt:lpstr>Universal Design in Daily Life: Pathways</vt:lpstr>
      <vt:lpstr>Ubiquity of Disability</vt:lpstr>
      <vt:lpstr>Invisibility of Accommodations</vt:lpstr>
      <vt:lpstr>Importance to Librarians</vt:lpstr>
      <vt:lpstr>Types of Disabilities to Consider</vt:lpstr>
      <vt:lpstr>Consider: Auditory</vt:lpstr>
      <vt:lpstr>Consider: Cognitive</vt:lpstr>
      <vt:lpstr>Consider: Physical</vt:lpstr>
      <vt:lpstr>Consider: Visual</vt:lpstr>
      <vt:lpstr>Stages of Presentation</vt:lpstr>
      <vt:lpstr>Planning for Presentation</vt:lpstr>
      <vt:lpstr>Planning for Presentation, cont.</vt:lpstr>
      <vt:lpstr>Prior to Presentation</vt:lpstr>
      <vt:lpstr>Prior to Presentation, cont.</vt:lpstr>
      <vt:lpstr>Prior to Presentation, cont.</vt:lpstr>
      <vt:lpstr>During the Presentation</vt:lpstr>
      <vt:lpstr>During the Presentation, cont.</vt:lpstr>
      <vt:lpstr>Effectively Incorporating Multimedia</vt:lpstr>
      <vt:lpstr>Post-Presentation</vt:lpstr>
      <vt:lpstr>Asynchronous Presentation Review</vt:lpstr>
      <vt:lpstr>PowerPoint Accessibility Functions</vt:lpstr>
      <vt:lpstr>Alt-text</vt:lpstr>
      <vt:lpstr>Reading Order</vt:lpstr>
      <vt:lpstr>PowerPoint Accessibility Wizard</vt:lpstr>
      <vt:lpstr>Wrapping Up</vt:lpstr>
      <vt:lpstr>Resources</vt:lpstr>
      <vt:lpstr>Contact</vt:lpstr>
    </vt:vector>
  </TitlesOfParts>
  <Company>Libraries, MSU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Presentations Accessible</dc:title>
  <dc:creator>Smeltekop, Tyler</dc:creator>
  <cp:lastModifiedBy>Smeltekop, Tyler</cp:lastModifiedBy>
  <cp:revision>89</cp:revision>
  <cp:lastPrinted>2017-04-17T23:31:03Z</cp:lastPrinted>
  <dcterms:created xsi:type="dcterms:W3CDTF">2017-04-14T14:12:39Z</dcterms:created>
  <dcterms:modified xsi:type="dcterms:W3CDTF">2017-04-18T13:33:59Z</dcterms:modified>
</cp:coreProperties>
</file>