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26"/>
  </p:notesMasterIdLst>
  <p:sldIdLst>
    <p:sldId id="256" r:id="rId2"/>
    <p:sldId id="261" r:id="rId3"/>
    <p:sldId id="272" r:id="rId4"/>
    <p:sldId id="268" r:id="rId5"/>
    <p:sldId id="269" r:id="rId6"/>
    <p:sldId id="271" r:id="rId7"/>
    <p:sldId id="270" r:id="rId8"/>
    <p:sldId id="267" r:id="rId9"/>
    <p:sldId id="273" r:id="rId10"/>
    <p:sldId id="274" r:id="rId11"/>
    <p:sldId id="275" r:id="rId12"/>
    <p:sldId id="278" r:id="rId13"/>
    <p:sldId id="277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52D"/>
    <a:srgbClr val="8B8D8D"/>
    <a:srgbClr val="85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3112"/>
  </p:normalViewPr>
  <p:slideViewPr>
    <p:cSldViewPr snapToGrid="0" snapToObjects="1">
      <p:cViewPr varScale="1">
        <p:scale>
          <a:sx n="60" d="100"/>
          <a:sy n="60" d="100"/>
        </p:scale>
        <p:origin x="277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E7BFD-ED0E-2E4A-A134-9808A1976D8F}" type="datetimeFigureOut">
              <a:rPr lang="en-US" smtClean="0"/>
              <a:t>2/10/17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1089E-E07E-E949-9A8C-99DAC6976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18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200229" y="2662079"/>
            <a:ext cx="5140643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FFFF"/>
                </a:solidFill>
                <a:latin typeface="Gotham Book"/>
                <a:cs typeface="Gotham Book"/>
              </a:defRPr>
            </a:lvl1pPr>
          </a:lstStyle>
          <a:p>
            <a:r>
              <a:rPr lang="en-US" dirty="0" smtClean="0"/>
              <a:t>MSU International Studies and Programs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200229" y="2662079"/>
            <a:ext cx="5140643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FFFF"/>
                </a:solidFill>
                <a:latin typeface="Gotham Book"/>
                <a:cs typeface="Gotham Book"/>
              </a:defRPr>
            </a:lvl1pPr>
          </a:lstStyle>
          <a:p>
            <a:r>
              <a:rPr lang="en-US" dirty="0" smtClean="0"/>
              <a:t>MSU International Studies and Programs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200229" y="2662079"/>
            <a:ext cx="5140643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FFFF"/>
                </a:solidFill>
                <a:latin typeface="Gotham Book"/>
                <a:cs typeface="Gotham Book"/>
              </a:defRPr>
            </a:lvl1pPr>
          </a:lstStyle>
          <a:p>
            <a:r>
              <a:rPr lang="en-US" dirty="0" smtClean="0"/>
              <a:t>MSU International Studies and Programs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200229" y="2662079"/>
            <a:ext cx="5140643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FFFF"/>
                </a:solidFill>
                <a:latin typeface="Gotham Book"/>
                <a:cs typeface="Gotham Book"/>
              </a:defRPr>
            </a:lvl1pPr>
          </a:lstStyle>
          <a:p>
            <a:r>
              <a:rPr lang="en-US" dirty="0" smtClean="0"/>
              <a:t>MSU International Studies and Programs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200229" y="2662079"/>
            <a:ext cx="5140643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FFFF"/>
                </a:solidFill>
                <a:latin typeface="Gotham Book"/>
                <a:cs typeface="Gotham Book"/>
              </a:defRPr>
            </a:lvl1pPr>
          </a:lstStyle>
          <a:p>
            <a:r>
              <a:rPr lang="en-US" dirty="0" smtClean="0"/>
              <a:t>MSU International Studies and Programs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200229" y="2662079"/>
            <a:ext cx="5140643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FFFF"/>
                </a:solidFill>
                <a:latin typeface="Gotham Book"/>
                <a:cs typeface="Gotham Book"/>
              </a:defRPr>
            </a:lvl1pPr>
          </a:lstStyle>
          <a:p>
            <a:r>
              <a:rPr lang="en-US" dirty="0" smtClean="0"/>
              <a:t>MSU International Studies and Programs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 rot="16200000">
            <a:off x="6200229" y="2662079"/>
            <a:ext cx="5140643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FFFF"/>
                </a:solidFill>
                <a:latin typeface="Gotham Book"/>
                <a:cs typeface="Gotham Book"/>
              </a:defRPr>
            </a:lvl1pPr>
          </a:lstStyle>
          <a:p>
            <a:r>
              <a:rPr lang="en-US" dirty="0" smtClean="0"/>
              <a:t>MSU International Studies and Programs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200229" y="2662079"/>
            <a:ext cx="5140643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FFFF"/>
                </a:solidFill>
                <a:latin typeface="Gotham Book"/>
                <a:cs typeface="Gotham Book"/>
              </a:defRPr>
            </a:lvl1pPr>
          </a:lstStyle>
          <a:p>
            <a:r>
              <a:rPr lang="en-US" dirty="0" smtClean="0"/>
              <a:t>MSU International Studies and Programs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200229" y="2662079"/>
            <a:ext cx="5140643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FFFF"/>
                </a:solidFill>
                <a:latin typeface="Gotham Book"/>
                <a:cs typeface="Gotham Book"/>
              </a:defRPr>
            </a:lvl1pPr>
          </a:lstStyle>
          <a:p>
            <a:r>
              <a:rPr lang="en-US" dirty="0" smtClean="0"/>
              <a:t>MSU International Studies and Programs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200229" y="2662079"/>
            <a:ext cx="5140643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FFFF"/>
                </a:solidFill>
                <a:latin typeface="Gotham Book"/>
                <a:cs typeface="Gotham Book"/>
              </a:defRPr>
            </a:lvl1pPr>
          </a:lstStyle>
          <a:p>
            <a:r>
              <a:rPr lang="en-US" dirty="0" smtClean="0"/>
              <a:t>MSU International Studies and Programs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133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rgbClr val="85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200229" y="2662079"/>
            <a:ext cx="5140643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FFFF"/>
                </a:solidFill>
                <a:latin typeface="Gotham Book"/>
                <a:cs typeface="Gotham Book"/>
              </a:defRPr>
            </a:lvl1pPr>
          </a:lstStyle>
          <a:p>
            <a:r>
              <a:rPr lang="en-US" dirty="0" smtClean="0"/>
              <a:t>MSU International Studies and Programs</a:t>
            </a:r>
            <a:endParaRPr lang="en-US" dirty="0"/>
          </a:p>
        </p:txBody>
      </p:sp>
      <p:pic>
        <p:nvPicPr>
          <p:cNvPr id="9" name="Picture 8" descr="helmet_green_PMS_567 (1).eps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135" y="5636756"/>
            <a:ext cx="365761" cy="4247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0178"/>
            <a:ext cx="7126111" cy="2506133"/>
          </a:xfrm>
        </p:spPr>
        <p:txBody>
          <a:bodyPr/>
          <a:lstStyle/>
          <a:p>
            <a:r>
              <a:rPr lang="en-US" sz="4000" dirty="0" smtClean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 winning Graduate Fellowship and Graduate Research Applications</a:t>
            </a:r>
            <a:endParaRPr lang="en-US" sz="4000" dirty="0">
              <a:solidFill>
                <a:srgbClr val="1335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917244"/>
            <a:ext cx="7001933" cy="891823"/>
          </a:xfrm>
        </p:spPr>
        <p:txBody>
          <a:bodyPr>
            <a:normAutofit fontScale="77500" lnSpcReduction="20000"/>
          </a:bodyPr>
          <a:lstStyle/>
          <a:p>
            <a:pPr marL="4287520" lvl="0">
              <a:lnSpc>
                <a:spcPct val="115000"/>
              </a:lnSpc>
              <a:spcBef>
                <a:spcPts val="15"/>
              </a:spcBef>
              <a:buClrTx/>
            </a:pPr>
            <a:r>
              <a:rPr lang="en-US" sz="2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Mary</a:t>
            </a:r>
            <a:r>
              <a:rPr lang="en-US" sz="2800" b="1" spc="6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Anne</a:t>
            </a:r>
            <a:r>
              <a:rPr lang="en-US" sz="2800" b="1" spc="5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Walker</a:t>
            </a:r>
            <a:endParaRPr lang="en-US" sz="280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87520" lvl="0">
              <a:lnSpc>
                <a:spcPct val="115000"/>
              </a:lnSpc>
              <a:spcBef>
                <a:spcPts val="15"/>
              </a:spcBef>
              <a:buClrTx/>
            </a:pPr>
            <a:r>
              <a:rPr lang="en-US" sz="2800" b="1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Spring 2017</a:t>
            </a:r>
            <a:endParaRPr lang="en-US" sz="280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209" y="5210826"/>
            <a:ext cx="3513291" cy="745954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mo="http://schemas.microsoft.com/office/mac/office/2008/main" xmlns:mv="urn:schemas-microsoft-com:mac:vml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23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065" y="254328"/>
            <a:ext cx="6510331" cy="75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215" marR="0">
              <a:lnSpc>
                <a:spcPct val="115000"/>
              </a:lnSpc>
              <a:spcBef>
                <a:spcPts val="55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Recommendation </a:t>
            </a:r>
            <a:r>
              <a:rPr lang="en-US" sz="40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Letters</a:t>
            </a:r>
            <a:endParaRPr lang="en-US" sz="4000" dirty="0">
              <a:solidFill>
                <a:srgbClr val="13352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0065" y="1009728"/>
            <a:ext cx="6607935" cy="5470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3930" marR="149225" indent="-33909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952500" algn="l"/>
              </a:tabLst>
            </a:pPr>
            <a:r>
              <a:rPr lang="en-US" sz="2400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2400" dirty="0">
                <a:solidFill>
                  <a:srgbClr val="13352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Choose a champion,</a:t>
            </a:r>
            <a:r>
              <a:rPr lang="en-US" sz="2400" b="1" spc="1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a big</a:t>
            </a:r>
            <a:r>
              <a:rPr lang="en-US" sz="2400" b="1" spc="1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 scientist who may not be invested</a:t>
            </a:r>
            <a:r>
              <a:rPr lang="en-US" sz="2400" b="1" spc="1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b="1" spc="1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and share your proposal</a:t>
            </a:r>
            <a:endParaRPr lang="en-US" sz="240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700"/>
              </a:lnSpc>
              <a:spcBef>
                <a:spcPts val="5"/>
              </a:spcBef>
            </a:pPr>
            <a:r>
              <a:rPr lang="en-US" sz="2400" dirty="0">
                <a:solidFill>
                  <a:srgbClr val="1335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963930" marR="659130" indent="-33909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tabLst>
                <a:tab pos="952500" algn="l"/>
              </a:tabLst>
            </a:pPr>
            <a:r>
              <a:rPr lang="en-US" sz="2400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2400" dirty="0" smtClean="0">
                <a:solidFill>
                  <a:srgbClr val="13352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 </a:t>
            </a:r>
            <a:r>
              <a:rPr lang="en-US" sz="2400" dirty="0">
                <a:solidFill>
                  <a:srgbClr val="13352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 them attest to your finest academic qualities</a:t>
            </a:r>
            <a:endParaRPr lang="en-US" sz="240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700"/>
              </a:lnSpc>
              <a:spcBef>
                <a:spcPts val="30"/>
              </a:spcBef>
            </a:pPr>
            <a:r>
              <a:rPr lang="en-US" sz="2400" dirty="0">
                <a:solidFill>
                  <a:srgbClr val="1335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963930" marR="0" indent="-33909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tabLst>
                <a:tab pos="952500" algn="l"/>
              </a:tabLst>
            </a:pPr>
            <a:r>
              <a:rPr lang="en-US" sz="240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2400" dirty="0">
                <a:solidFill>
                  <a:srgbClr val="13352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 	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Discuss</a:t>
            </a:r>
            <a:r>
              <a:rPr lang="en-US" sz="2400" b="1" spc="1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evidence that your work is</a:t>
            </a:r>
            <a:r>
              <a:rPr lang="en-US" sz="2400" b="1" spc="1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supported by the department</a:t>
            </a:r>
            <a:endParaRPr lang="en-US" sz="240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700"/>
              </a:lnSpc>
              <a:spcBef>
                <a:spcPts val="40"/>
              </a:spcBef>
            </a:pPr>
            <a:r>
              <a:rPr lang="en-US" sz="2400" dirty="0">
                <a:solidFill>
                  <a:srgbClr val="1335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96393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349500" algn="l"/>
              </a:tabLst>
            </a:pP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include:	</a:t>
            </a:r>
            <a:r>
              <a:rPr lang="en-US" sz="2400" b="1" spc="-67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use of technology</a:t>
            </a:r>
            <a:endParaRPr lang="en-US" sz="240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750"/>
              </a:lnSpc>
              <a:spcBef>
                <a:spcPts val="45"/>
              </a:spcBef>
            </a:pPr>
            <a:r>
              <a:rPr lang="en-US" sz="2400" dirty="0">
                <a:solidFill>
                  <a:srgbClr val="1335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433955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quantitative skills</a:t>
            </a:r>
            <a:endParaRPr lang="en-US" sz="240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750"/>
              </a:lnSpc>
              <a:spcBef>
                <a:spcPts val="45"/>
              </a:spcBef>
            </a:pPr>
            <a:r>
              <a:rPr lang="en-US" sz="2400" dirty="0">
                <a:solidFill>
                  <a:srgbClr val="1335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433955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creativity, critical</a:t>
            </a:r>
            <a:r>
              <a:rPr lang="en-US" sz="2400" b="1" spc="1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thinking</a:t>
            </a:r>
            <a:endParaRPr lang="en-US" sz="240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850"/>
              </a:lnSpc>
              <a:spcBef>
                <a:spcPts val="45"/>
              </a:spcBef>
            </a:pPr>
            <a:r>
              <a:rPr lang="en-US" sz="2400" dirty="0">
                <a:solidFill>
                  <a:srgbClr val="1335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433955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language</a:t>
            </a:r>
            <a:r>
              <a:rPr lang="en-US" sz="2400" b="1" spc="1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endParaRPr lang="en-US" sz="240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505" y="6162510"/>
            <a:ext cx="1906905" cy="63563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mv="urn:schemas-microsoft-com:mac:vml" xmlns:mo="http://schemas.microsoft.com/office/mac/office/2008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76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76262"/>
          </a:xfrm>
        </p:spPr>
        <p:txBody>
          <a:bodyPr/>
          <a:lstStyle/>
          <a:p>
            <a:r>
              <a:rPr lang="en-US" sz="4000" dirty="0" smtClean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Budgeting for Research Programs</a:t>
            </a:r>
            <a:endParaRPr lang="en-US" sz="4000" dirty="0">
              <a:solidFill>
                <a:srgbClr val="1335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20" y="850900"/>
            <a:ext cx="8517276" cy="62738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a direct cost?	</a:t>
            </a:r>
          </a:p>
          <a:p>
            <a:pPr marL="114300" indent="0">
              <a:buNone/>
            </a:pPr>
            <a:r>
              <a:rPr lang="en-US" sz="1800" dirty="0" smtClean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smtClean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Costs </a:t>
            </a: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allowed to be charged directly to the grant</a:t>
            </a:r>
            <a:r>
              <a:rPr lang="en-US" sz="1800" b="1" dirty="0" smtClean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14300" indent="0">
              <a:buNone/>
            </a:pPr>
            <a:endParaRPr lang="en-US" sz="1800" dirty="0">
              <a:solidFill>
                <a:srgbClr val="1335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smtClean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Salaries </a:t>
            </a: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wages (vacations, holidays, sick leave, of employees working on </a:t>
            </a:r>
            <a:r>
              <a:rPr lang="en-US" sz="1800" b="1" dirty="0" smtClean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    of a </a:t>
            </a: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grant or contract – </a:t>
            </a:r>
            <a:r>
              <a:rPr lang="en-US" sz="1800" b="1" dirty="0" smtClean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i.e. </a:t>
            </a: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labor costs</a:t>
            </a:r>
            <a:r>
              <a:rPr lang="en-US" sz="1800" b="1" dirty="0" smtClean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114300" indent="0">
              <a:buClr>
                <a:srgbClr val="13352D"/>
              </a:buClr>
              <a:buNone/>
            </a:pPr>
            <a:endParaRPr lang="en-US" sz="1800" dirty="0">
              <a:solidFill>
                <a:srgbClr val="1335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 fringe benefits allocable on direct labor employees.</a:t>
            </a:r>
            <a:endParaRPr lang="en-US" sz="1800" dirty="0">
              <a:solidFill>
                <a:srgbClr val="1335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Ø"/>
            </a:pPr>
            <a:endParaRPr lang="en-US" sz="1800" dirty="0">
              <a:solidFill>
                <a:srgbClr val="1335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 </a:t>
            </a: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Consultant services contracted to accomplish specific</a:t>
            </a:r>
            <a:endParaRPr lang="en-US" sz="1800" dirty="0">
              <a:solidFill>
                <a:srgbClr val="1335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Clr>
                <a:srgbClr val="13352D"/>
              </a:buClr>
              <a:buNone/>
            </a:pPr>
            <a:r>
              <a:rPr lang="en-US" sz="1800" b="1" dirty="0" smtClean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grant/contract </a:t>
            </a: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objectives.</a:t>
            </a:r>
            <a:endParaRPr lang="en-US" sz="1800" dirty="0">
              <a:solidFill>
                <a:srgbClr val="1335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Ø"/>
            </a:pPr>
            <a:endParaRPr lang="en-US" sz="1800" dirty="0">
              <a:solidFill>
                <a:srgbClr val="1335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 </a:t>
            </a: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Travel of (direct labor) employees.</a:t>
            </a:r>
            <a:endParaRPr lang="en-US" sz="1800" dirty="0">
              <a:solidFill>
                <a:srgbClr val="1335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Clr>
                <a:srgbClr val="13352D"/>
              </a:buClr>
              <a:buNone/>
            </a:pPr>
            <a:r>
              <a:rPr lang="en-US" sz="1800" dirty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 smtClean="0">
              <a:solidFill>
                <a:srgbClr val="1335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 </a:t>
            </a: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Materials, supplies and equipment purchased directly for use on a specific grant or contract.</a:t>
            </a:r>
            <a:endParaRPr lang="en-US" sz="1800" dirty="0">
              <a:solidFill>
                <a:srgbClr val="1335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Clr>
                <a:srgbClr val="13352D"/>
              </a:buClr>
              <a:buNone/>
            </a:pPr>
            <a:r>
              <a:rPr lang="en-US" sz="1800" dirty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 smtClean="0">
              <a:solidFill>
                <a:srgbClr val="1335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smtClean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Communication </a:t>
            </a: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costs such as long distance telephone calls</a:t>
            </a:r>
            <a:endParaRPr lang="en-US" sz="1800" dirty="0">
              <a:solidFill>
                <a:srgbClr val="1335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Clr>
                <a:srgbClr val="13352D"/>
              </a:buClr>
              <a:buNone/>
            </a:pPr>
            <a:r>
              <a:rPr lang="en-US" sz="1800" b="1" dirty="0" smtClean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identifiable </a:t>
            </a: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 specific activity  </a:t>
            </a:r>
            <a:endParaRPr lang="en-US" sz="1800" dirty="0">
              <a:solidFill>
                <a:srgbClr val="1335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779" y="6222365"/>
            <a:ext cx="1906905" cy="63563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mv="urn:schemas-microsoft-com:mac:vml" xmlns:mo="http://schemas.microsoft.com/office/mac/office/2008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683" y="274638"/>
            <a:ext cx="971965" cy="97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82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indirect costs (IDC)? </a:t>
            </a:r>
            <a:endParaRPr lang="en-US" sz="4000" dirty="0">
              <a:solidFill>
                <a:srgbClr val="1335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>
                <a:solidFill>
                  <a:srgbClr val="13352D"/>
                </a:solidFill>
              </a:rPr>
              <a:t>Expenses of doing business that are necessary for the operation of the organization or program and activities it performs.</a:t>
            </a:r>
            <a:endParaRPr lang="en-US" dirty="0">
              <a:solidFill>
                <a:srgbClr val="13352D"/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rgbClr val="13352D"/>
              </a:solidFill>
            </a:endParaRPr>
          </a:p>
          <a:p>
            <a:pPr marL="114300" indent="0">
              <a:buNone/>
            </a:pPr>
            <a:r>
              <a:rPr lang="en-US" b="1" dirty="0">
                <a:solidFill>
                  <a:srgbClr val="13352D"/>
                </a:solidFill>
              </a:rPr>
              <a:t>Costs such as heat, light, trash and snow removal, accounting –</a:t>
            </a:r>
            <a:endParaRPr lang="en-US" dirty="0">
              <a:solidFill>
                <a:srgbClr val="13352D"/>
              </a:solidFill>
            </a:endParaRPr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3352D"/>
                </a:solidFill>
              </a:rPr>
              <a:t> </a:t>
            </a:r>
            <a:r>
              <a:rPr lang="en-US" b="1" dirty="0">
                <a:solidFill>
                  <a:srgbClr val="13352D"/>
                </a:solidFill>
              </a:rPr>
              <a:t>IDC rates are used to distribute these costs</a:t>
            </a:r>
            <a:endParaRPr lang="en-US" dirty="0">
              <a:solidFill>
                <a:srgbClr val="13352D"/>
              </a:solidFill>
            </a:endParaRPr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3352D"/>
                </a:solidFill>
              </a:rPr>
              <a:t> </a:t>
            </a:r>
            <a:r>
              <a:rPr lang="en-US" b="1" dirty="0" smtClean="0">
                <a:solidFill>
                  <a:srgbClr val="13352D"/>
                </a:solidFill>
              </a:rPr>
              <a:t>IDC </a:t>
            </a:r>
            <a:r>
              <a:rPr lang="en-US" b="1" dirty="0">
                <a:solidFill>
                  <a:srgbClr val="13352D"/>
                </a:solidFill>
              </a:rPr>
              <a:t>are real expenses that afford the</a:t>
            </a:r>
            <a:endParaRPr lang="en-US" dirty="0">
              <a:solidFill>
                <a:srgbClr val="13352D"/>
              </a:solidFill>
            </a:endParaRPr>
          </a:p>
          <a:p>
            <a:pPr marL="114300" indent="0">
              <a:buClr>
                <a:srgbClr val="13352D"/>
              </a:buClr>
              <a:buNone/>
            </a:pPr>
            <a:r>
              <a:rPr lang="en-US" b="1" dirty="0">
                <a:solidFill>
                  <a:srgbClr val="13352D"/>
                </a:solidFill>
              </a:rPr>
              <a:t> </a:t>
            </a:r>
            <a:r>
              <a:rPr lang="en-US" b="1" dirty="0" smtClean="0">
                <a:solidFill>
                  <a:srgbClr val="13352D"/>
                </a:solidFill>
              </a:rPr>
              <a:t>  grantor </a:t>
            </a:r>
            <a:r>
              <a:rPr lang="en-US" b="1" dirty="0">
                <a:solidFill>
                  <a:srgbClr val="13352D"/>
                </a:solidFill>
              </a:rPr>
              <a:t>access to your services</a:t>
            </a:r>
            <a:endParaRPr lang="en-US" dirty="0">
              <a:solidFill>
                <a:srgbClr val="13352D"/>
              </a:solidFill>
            </a:endParaRPr>
          </a:p>
          <a:p>
            <a:pPr marL="11430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054" y="6082982"/>
            <a:ext cx="1906905" cy="63563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mv="urn:schemas-microsoft-com:mac:vml" xmlns:mo="http://schemas.microsoft.com/office/mac/office/2008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671" y="274638"/>
            <a:ext cx="1712369" cy="958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3094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148"/>
            <a:ext cx="7620000" cy="1143000"/>
          </a:xfrm>
        </p:spPr>
        <p:txBody>
          <a:bodyPr/>
          <a:lstStyle/>
          <a:p>
            <a:pPr marL="66675" marR="0">
              <a:lnSpc>
                <a:spcPts val="393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204A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 Programs: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4000" b="1" dirty="0" smtClean="0">
                <a:solidFill>
                  <a:srgbClr val="204A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Budgeting </a:t>
            </a:r>
            <a:r>
              <a:rPr lang="en-US" sz="4000" b="1" dirty="0">
                <a:solidFill>
                  <a:srgbClr val="204A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Accounting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b="1" dirty="0">
                <a:solidFill>
                  <a:srgbClr val="13352D"/>
                </a:solidFill>
              </a:rPr>
              <a:t>Be realistic in terms of costs</a:t>
            </a:r>
            <a:r>
              <a:rPr lang="en-US" sz="2000" b="1" dirty="0" smtClean="0">
                <a:solidFill>
                  <a:srgbClr val="13352D"/>
                </a:solidFill>
              </a:rPr>
              <a:t>:</a:t>
            </a:r>
            <a:endParaRPr lang="en-US" sz="2000" dirty="0">
              <a:solidFill>
                <a:srgbClr val="13352D"/>
              </a:solidFill>
            </a:endParaRPr>
          </a:p>
          <a:p>
            <a:pPr marL="114300" indent="0">
              <a:buNone/>
            </a:pPr>
            <a:r>
              <a:rPr lang="en-US" sz="2000" dirty="0">
                <a:solidFill>
                  <a:srgbClr val="13352D"/>
                </a:solidFill>
              </a:rPr>
              <a:t> </a:t>
            </a:r>
            <a:r>
              <a:rPr lang="en-US" sz="2000" dirty="0" smtClean="0">
                <a:solidFill>
                  <a:srgbClr val="13352D"/>
                </a:solidFill>
              </a:rPr>
              <a:t>        •</a:t>
            </a:r>
            <a:r>
              <a:rPr lang="en-US" sz="2000" dirty="0">
                <a:solidFill>
                  <a:srgbClr val="13352D"/>
                </a:solidFill>
              </a:rPr>
              <a:t>  </a:t>
            </a:r>
            <a:r>
              <a:rPr lang="en-US" sz="2000" b="1" dirty="0">
                <a:solidFill>
                  <a:srgbClr val="13352D"/>
                </a:solidFill>
              </a:rPr>
              <a:t>Travel</a:t>
            </a:r>
            <a:endParaRPr lang="en-US" sz="2000" dirty="0">
              <a:solidFill>
                <a:srgbClr val="13352D"/>
              </a:solidFill>
            </a:endParaRPr>
          </a:p>
          <a:p>
            <a:pPr marL="1325880" lvl="4" indent="0">
              <a:buNone/>
            </a:pPr>
            <a:r>
              <a:rPr lang="en-US" sz="2000" dirty="0">
                <a:solidFill>
                  <a:srgbClr val="13352D"/>
                </a:solidFill>
              </a:rPr>
              <a:t>–  </a:t>
            </a:r>
            <a:r>
              <a:rPr lang="en-US" sz="2000" b="1" dirty="0">
                <a:solidFill>
                  <a:srgbClr val="13352D"/>
                </a:solidFill>
              </a:rPr>
              <a:t>Visas, Passport Photos, Inoculations, Medicine</a:t>
            </a:r>
            <a:endParaRPr lang="en-US" sz="2000" dirty="0">
              <a:solidFill>
                <a:srgbClr val="13352D"/>
              </a:solidFill>
            </a:endParaRPr>
          </a:p>
          <a:p>
            <a:pPr marL="1325880" lvl="4" indent="0">
              <a:buNone/>
            </a:pPr>
            <a:r>
              <a:rPr lang="en-US" sz="2000" dirty="0">
                <a:solidFill>
                  <a:srgbClr val="13352D"/>
                </a:solidFill>
              </a:rPr>
              <a:t>–  </a:t>
            </a:r>
            <a:r>
              <a:rPr lang="en-US" sz="2000" b="1" dirty="0">
                <a:solidFill>
                  <a:srgbClr val="13352D"/>
                </a:solidFill>
              </a:rPr>
              <a:t>Accommodations</a:t>
            </a:r>
            <a:endParaRPr lang="en-US" sz="2000" dirty="0">
              <a:solidFill>
                <a:srgbClr val="13352D"/>
              </a:solidFill>
            </a:endParaRPr>
          </a:p>
          <a:p>
            <a:pPr marL="1325880" lvl="4" indent="0">
              <a:buNone/>
            </a:pPr>
            <a:r>
              <a:rPr lang="en-US" sz="2000" dirty="0">
                <a:solidFill>
                  <a:srgbClr val="13352D"/>
                </a:solidFill>
              </a:rPr>
              <a:t>–  </a:t>
            </a:r>
            <a:r>
              <a:rPr lang="en-US" sz="2000" b="1" dirty="0">
                <a:solidFill>
                  <a:srgbClr val="13352D"/>
                </a:solidFill>
              </a:rPr>
              <a:t>Per diem</a:t>
            </a:r>
            <a:endParaRPr lang="en-US" sz="2000" dirty="0">
              <a:solidFill>
                <a:srgbClr val="13352D"/>
              </a:solidFill>
            </a:endParaRPr>
          </a:p>
          <a:p>
            <a:pPr marL="1325880" lvl="4" indent="0">
              <a:buNone/>
            </a:pPr>
            <a:r>
              <a:rPr lang="en-US" sz="2000" dirty="0">
                <a:solidFill>
                  <a:srgbClr val="13352D"/>
                </a:solidFill>
              </a:rPr>
              <a:t>–  </a:t>
            </a:r>
            <a:r>
              <a:rPr lang="en-US" sz="2000" b="1" dirty="0">
                <a:solidFill>
                  <a:srgbClr val="13352D"/>
                </a:solidFill>
              </a:rPr>
              <a:t>Local Transportation</a:t>
            </a:r>
            <a:endParaRPr lang="en-US" sz="2000" dirty="0">
              <a:solidFill>
                <a:srgbClr val="13352D"/>
              </a:solidFill>
            </a:endParaRPr>
          </a:p>
          <a:p>
            <a:pPr marL="777240" lvl="2" indent="0">
              <a:buNone/>
            </a:pPr>
            <a:r>
              <a:rPr lang="en-US" sz="2000" dirty="0">
                <a:solidFill>
                  <a:srgbClr val="13352D"/>
                </a:solidFill>
              </a:rPr>
              <a:t>•  </a:t>
            </a:r>
            <a:r>
              <a:rPr lang="en-US" sz="2000" b="1" dirty="0">
                <a:solidFill>
                  <a:srgbClr val="13352D"/>
                </a:solidFill>
              </a:rPr>
              <a:t>Supplies</a:t>
            </a:r>
            <a:endParaRPr lang="en-US" sz="2000" dirty="0">
              <a:solidFill>
                <a:srgbClr val="13352D"/>
              </a:solidFill>
            </a:endParaRPr>
          </a:p>
          <a:p>
            <a:pPr marL="777240" lvl="2" indent="0">
              <a:buNone/>
            </a:pPr>
            <a:r>
              <a:rPr lang="en-US" sz="2000" dirty="0">
                <a:solidFill>
                  <a:srgbClr val="13352D"/>
                </a:solidFill>
              </a:rPr>
              <a:t>•  </a:t>
            </a:r>
            <a:r>
              <a:rPr lang="en-US" sz="2000" b="1" dirty="0">
                <a:solidFill>
                  <a:srgbClr val="13352D"/>
                </a:solidFill>
              </a:rPr>
              <a:t>Communications</a:t>
            </a:r>
            <a:endParaRPr lang="en-US" sz="2000" dirty="0">
              <a:solidFill>
                <a:srgbClr val="13352D"/>
              </a:solidFill>
            </a:endParaRPr>
          </a:p>
          <a:p>
            <a:pPr marL="777240" lvl="2" indent="0">
              <a:buNone/>
            </a:pPr>
            <a:r>
              <a:rPr lang="en-US" sz="2000" dirty="0">
                <a:solidFill>
                  <a:srgbClr val="13352D"/>
                </a:solidFill>
              </a:rPr>
              <a:t>•  </a:t>
            </a:r>
            <a:r>
              <a:rPr lang="en-US" sz="2000" b="1" dirty="0">
                <a:solidFill>
                  <a:srgbClr val="13352D"/>
                </a:solidFill>
              </a:rPr>
              <a:t>Equipment (computers, software, lab materials)</a:t>
            </a:r>
            <a:endParaRPr lang="en-US" sz="2000" dirty="0">
              <a:solidFill>
                <a:srgbClr val="13352D"/>
              </a:solidFill>
            </a:endParaRPr>
          </a:p>
          <a:p>
            <a:pPr marL="777240" lvl="2" indent="0">
              <a:buNone/>
            </a:pPr>
            <a:r>
              <a:rPr lang="en-US" sz="2000" dirty="0">
                <a:solidFill>
                  <a:srgbClr val="13352D"/>
                </a:solidFill>
              </a:rPr>
              <a:t>•  </a:t>
            </a:r>
            <a:r>
              <a:rPr lang="en-US" sz="2000" b="1" dirty="0">
                <a:solidFill>
                  <a:srgbClr val="13352D"/>
                </a:solidFill>
              </a:rPr>
              <a:t>Publications</a:t>
            </a:r>
            <a:endParaRPr lang="en-US" sz="2000" dirty="0">
              <a:solidFill>
                <a:srgbClr val="13352D"/>
              </a:solidFill>
            </a:endParaRPr>
          </a:p>
          <a:p>
            <a:pPr marL="777240" lvl="2" indent="0">
              <a:buNone/>
            </a:pPr>
            <a:r>
              <a:rPr lang="en-US" sz="2000" dirty="0">
                <a:solidFill>
                  <a:srgbClr val="13352D"/>
                </a:solidFill>
              </a:rPr>
              <a:t>•  </a:t>
            </a:r>
            <a:r>
              <a:rPr lang="en-US" sz="2000" b="1" dirty="0">
                <a:solidFill>
                  <a:srgbClr val="13352D"/>
                </a:solidFill>
              </a:rPr>
              <a:t>Conferences/Dissemination Networks</a:t>
            </a:r>
            <a:endParaRPr lang="en-US" sz="2000" dirty="0">
              <a:solidFill>
                <a:srgbClr val="13352D"/>
              </a:solidFill>
            </a:endParaRPr>
          </a:p>
          <a:p>
            <a:pPr marL="777240" lvl="2" indent="0">
              <a:buNone/>
            </a:pPr>
            <a:r>
              <a:rPr lang="en-US" sz="2000" dirty="0">
                <a:solidFill>
                  <a:srgbClr val="13352D"/>
                </a:solidFill>
              </a:rPr>
              <a:t>•  </a:t>
            </a:r>
            <a:r>
              <a:rPr lang="en-US" sz="2000" b="1" dirty="0">
                <a:solidFill>
                  <a:srgbClr val="13352D"/>
                </a:solidFill>
              </a:rPr>
              <a:t>Monitoring and Evaluation Assessment</a:t>
            </a:r>
            <a:endParaRPr lang="en-US" sz="2000" dirty="0">
              <a:solidFill>
                <a:srgbClr val="13352D"/>
              </a:solidFill>
            </a:endParaRP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150" y="6258034"/>
            <a:ext cx="1906905" cy="63563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mv="urn:schemas-microsoft-com:mac:vml" xmlns:mo="http://schemas.microsoft.com/office/mac/office/2008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2539" y="2625397"/>
            <a:ext cx="1261448" cy="2141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6448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Budgeting Goals</a:t>
            </a:r>
            <a:endParaRPr lang="en-US" sz="4000" dirty="0">
              <a:solidFill>
                <a:srgbClr val="1335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9575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352D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Accurately 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estimate needs for </a:t>
            </a:r>
            <a:r>
              <a:rPr lang="en-US" sz="2400" b="1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funding</a:t>
            </a:r>
          </a:p>
          <a:p>
            <a:pPr marL="409575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352D"/>
              </a:buClr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13352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8125" marR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352D"/>
              </a:buClr>
              <a:buFont typeface="Wingdings" panose="05000000000000000000" pitchFamily="2" charset="2"/>
              <a:buChar char="Ø"/>
            </a:pPr>
            <a:endParaRPr lang="en-US" sz="105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indent="-171450">
              <a:lnSpc>
                <a:spcPts val="700"/>
              </a:lnSpc>
              <a:spcBef>
                <a:spcPts val="40"/>
              </a:spcBef>
              <a:spcAft>
                <a:spcPts val="0"/>
              </a:spcAft>
              <a:buClr>
                <a:srgbClr val="13352D"/>
              </a:buClr>
              <a:buFont typeface="Wingdings" panose="05000000000000000000" pitchFamily="2" charset="2"/>
              <a:buChar char="Ø"/>
            </a:pPr>
            <a:endParaRPr lang="en-US" sz="600" dirty="0" smtClean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700"/>
              </a:lnSpc>
              <a:spcBef>
                <a:spcPts val="40"/>
              </a:spcBef>
              <a:spcAft>
                <a:spcPts val="0"/>
              </a:spcAft>
              <a:buClr>
                <a:srgbClr val="13352D"/>
              </a:buClr>
              <a:buFont typeface="Wingdings" panose="05000000000000000000" pitchFamily="2" charset="2"/>
              <a:buChar char="Ø"/>
            </a:pPr>
            <a:endParaRPr lang="en-US" sz="1050" dirty="0" smtClean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34290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>
                <a:srgbClr val="13352D"/>
              </a:buClr>
              <a:buFont typeface="Wingdings" panose="05000000000000000000" pitchFamily="2" charset="2"/>
              <a:buChar char="Ø"/>
            </a:pPr>
            <a:r>
              <a:rPr lang="en-US" sz="2400" b="1" i="1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b="1" i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required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spc="1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properly</a:t>
            </a:r>
            <a:r>
              <a:rPr lang="en-US" sz="2400" b="1" spc="1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estimate cost-sharing</a:t>
            </a:r>
            <a:r>
              <a:rPr lang="en-US" sz="2400" b="1" spc="1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b="1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meet     </a:t>
            </a:r>
          </a:p>
          <a:p>
            <a:pPr marR="0" indent="-34290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>
                <a:srgbClr val="13352D"/>
              </a:buClr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13352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indent="-34290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>
                <a:srgbClr val="13352D"/>
              </a:buClr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13352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indent="-34290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>
                <a:srgbClr val="13352D"/>
              </a:buClr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13352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indent="-34290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>
                <a:srgbClr val="13352D"/>
              </a:buClr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13352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indent="-34290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>
                <a:srgbClr val="13352D"/>
              </a:buClr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13352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indent="-34290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>
                <a:srgbClr val="13352D"/>
              </a:buClr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13352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indent="-34290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>
                <a:srgbClr val="13352D"/>
              </a:buClr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13352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indent="-34290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>
                <a:srgbClr val="13352D"/>
              </a:buClr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13352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9575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352D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format required</a:t>
            </a:r>
            <a:r>
              <a:rPr lang="en-US" sz="2400" b="1" spc="1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the funding</a:t>
            </a:r>
            <a:r>
              <a:rPr lang="en-US" sz="2400" b="1" spc="1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agent</a:t>
            </a:r>
            <a:endParaRPr lang="en-US" sz="105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buClr>
                <a:srgbClr val="13352D"/>
              </a:buClr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425" y="6222365"/>
            <a:ext cx="1906905" cy="63563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mv="urn:schemas-microsoft-com:mac:vml" xmlns:mo="http://schemas.microsoft.com/office/mac/office/2008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913" y="350392"/>
            <a:ext cx="2481287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57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Budget: Line – By - Line</a:t>
            </a:r>
            <a:endParaRPr lang="en-US" sz="4000" dirty="0">
              <a:solidFill>
                <a:srgbClr val="1335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13352D"/>
              </a:buClr>
              <a:buFont typeface="Wingdings" panose="05000000000000000000" pitchFamily="2" charset="2"/>
              <a:buChar char="Ø"/>
            </a:pPr>
            <a:r>
              <a:rPr lang="en-US" dirty="0"/>
              <a:t> </a:t>
            </a:r>
            <a:r>
              <a:rPr lang="en-US" b="1" dirty="0">
                <a:solidFill>
                  <a:srgbClr val="13352D"/>
                </a:solidFill>
              </a:rPr>
              <a:t>Salaries	</a:t>
            </a:r>
            <a:endParaRPr lang="en-US" dirty="0">
              <a:solidFill>
                <a:srgbClr val="13352D"/>
              </a:solidFill>
            </a:endParaRPr>
          </a:p>
          <a:p>
            <a:pPr marL="114300" indent="0">
              <a:buNone/>
            </a:pPr>
            <a:r>
              <a:rPr lang="en-US" dirty="0">
                <a:solidFill>
                  <a:srgbClr val="13352D"/>
                </a:solidFill>
              </a:rPr>
              <a:t> </a:t>
            </a:r>
          </a:p>
          <a:p>
            <a:pPr lvl="2">
              <a:buClr>
                <a:srgbClr val="13352D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13352D"/>
                </a:solidFill>
              </a:rPr>
              <a:t> Always include as the first line-item </a:t>
            </a:r>
          </a:p>
          <a:p>
            <a:pPr lvl="2">
              <a:buClr>
                <a:srgbClr val="13352D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13352D"/>
                </a:solidFill>
              </a:rPr>
              <a:t> Note % level of effort to complete a task o Amounts paid on a </a:t>
            </a:r>
            <a:r>
              <a:rPr lang="en-US" dirty="0" smtClean="0">
                <a:solidFill>
                  <a:srgbClr val="13352D"/>
                </a:solidFill>
              </a:rPr>
              <a:t>  grant </a:t>
            </a:r>
            <a:r>
              <a:rPr lang="en-US" dirty="0">
                <a:solidFill>
                  <a:srgbClr val="13352D"/>
                </a:solidFill>
              </a:rPr>
              <a:t>for salaries are NOT</a:t>
            </a:r>
          </a:p>
          <a:p>
            <a:pPr marL="777240" lvl="2" indent="0">
              <a:buClr>
                <a:srgbClr val="13352D"/>
              </a:buClr>
              <a:buNone/>
            </a:pPr>
            <a:r>
              <a:rPr lang="en-US" dirty="0" smtClean="0">
                <a:solidFill>
                  <a:srgbClr val="13352D"/>
                </a:solidFill>
              </a:rPr>
              <a:t>    supplemental </a:t>
            </a:r>
            <a:r>
              <a:rPr lang="en-US" dirty="0">
                <a:solidFill>
                  <a:srgbClr val="13352D"/>
                </a:solidFill>
              </a:rPr>
              <a:t>pay</a:t>
            </a:r>
          </a:p>
          <a:p>
            <a:pPr marL="777240" lvl="2" indent="0">
              <a:buClr>
                <a:srgbClr val="13352D"/>
              </a:buClr>
              <a:buNone/>
            </a:pPr>
            <a:endParaRPr lang="en-US" dirty="0">
              <a:solidFill>
                <a:srgbClr val="13352D"/>
              </a:solidFill>
            </a:endParaRPr>
          </a:p>
          <a:p>
            <a:pPr lvl="2">
              <a:buClr>
                <a:srgbClr val="13352D"/>
              </a:buCl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13352D"/>
                </a:solidFill>
              </a:rPr>
              <a:t>Include </a:t>
            </a:r>
            <a:r>
              <a:rPr lang="en-US" dirty="0">
                <a:solidFill>
                  <a:srgbClr val="13352D"/>
                </a:solidFill>
              </a:rPr>
              <a:t>inflation factor (4-7%)</a:t>
            </a:r>
          </a:p>
          <a:p>
            <a:pPr marL="114300" indent="0">
              <a:buNone/>
            </a:pPr>
            <a:endParaRPr lang="en-US" dirty="0">
              <a:solidFill>
                <a:srgbClr val="13352D"/>
              </a:solidFill>
            </a:endParaRPr>
          </a:p>
          <a:p>
            <a:pPr marL="114300" indent="0">
              <a:buNone/>
            </a:pPr>
            <a:r>
              <a:rPr lang="en-US" dirty="0">
                <a:solidFill>
                  <a:srgbClr val="13352D"/>
                </a:solidFill>
              </a:rPr>
              <a:t> </a:t>
            </a:r>
          </a:p>
          <a:p>
            <a:pPr marL="114300" indent="0">
              <a:buNone/>
            </a:pPr>
            <a:r>
              <a:rPr lang="en-US" dirty="0">
                <a:solidFill>
                  <a:srgbClr val="13352D"/>
                </a:solidFill>
              </a:rPr>
              <a:t> </a:t>
            </a:r>
          </a:p>
          <a:p>
            <a:pPr marL="114300" indent="0">
              <a:buNone/>
            </a:pPr>
            <a:r>
              <a:rPr lang="en-US" dirty="0">
                <a:solidFill>
                  <a:srgbClr val="13352D"/>
                </a:solidFill>
              </a:rPr>
              <a:t> </a:t>
            </a:r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3352D"/>
                </a:solidFill>
              </a:rPr>
              <a:t> </a:t>
            </a:r>
            <a:r>
              <a:rPr lang="en-US" b="1" dirty="0">
                <a:solidFill>
                  <a:srgbClr val="13352D"/>
                </a:solidFill>
              </a:rPr>
              <a:t>Fringe Benefits</a:t>
            </a:r>
            <a:endParaRPr lang="en-US" dirty="0">
              <a:solidFill>
                <a:srgbClr val="13352D"/>
              </a:solidFill>
            </a:endParaRPr>
          </a:p>
          <a:p>
            <a:pPr marL="114300" indent="0">
              <a:buNone/>
            </a:pPr>
            <a:r>
              <a:rPr lang="en-US" dirty="0">
                <a:solidFill>
                  <a:srgbClr val="13352D"/>
                </a:solidFill>
              </a:rPr>
              <a:t> </a:t>
            </a:r>
          </a:p>
          <a:p>
            <a:pPr lvl="2">
              <a:buClr>
                <a:srgbClr val="13352D"/>
              </a:buCl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13352D"/>
                </a:solidFill>
              </a:rPr>
              <a:t>Use </a:t>
            </a:r>
            <a:r>
              <a:rPr lang="en-US" dirty="0">
                <a:solidFill>
                  <a:srgbClr val="13352D"/>
                </a:solidFill>
              </a:rPr>
              <a:t>cost-of-living rate increase for future periods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46" y="6288122"/>
            <a:ext cx="1906905" cy="63563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mv="urn:schemas-microsoft-com:mac:vml" xmlns:mo="http://schemas.microsoft.com/office/mac/office/2008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278" y="1024078"/>
            <a:ext cx="1761897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74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Budget Mistakes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13352D"/>
                </a:solidFill>
              </a:rPr>
              <a:t>•  </a:t>
            </a:r>
            <a:r>
              <a:rPr lang="en-US" b="1" dirty="0">
                <a:solidFill>
                  <a:srgbClr val="13352D"/>
                </a:solidFill>
              </a:rPr>
              <a:t>Include your time as a level of % effort</a:t>
            </a:r>
            <a:endParaRPr lang="en-US" dirty="0">
              <a:solidFill>
                <a:srgbClr val="13352D"/>
              </a:solidFill>
            </a:endParaRPr>
          </a:p>
          <a:p>
            <a:endParaRPr lang="en-US" dirty="0">
              <a:solidFill>
                <a:srgbClr val="13352D"/>
              </a:solidFill>
            </a:endParaRPr>
          </a:p>
          <a:p>
            <a:pPr marL="114300" indent="0">
              <a:buNone/>
            </a:pPr>
            <a:r>
              <a:rPr lang="en-US" dirty="0">
                <a:solidFill>
                  <a:srgbClr val="13352D"/>
                </a:solidFill>
              </a:rPr>
              <a:t>•  </a:t>
            </a:r>
            <a:r>
              <a:rPr lang="en-US" b="1" dirty="0">
                <a:solidFill>
                  <a:srgbClr val="13352D"/>
                </a:solidFill>
              </a:rPr>
              <a:t>Make certain the budget adds up correctly</a:t>
            </a:r>
            <a:endParaRPr lang="en-US" dirty="0">
              <a:solidFill>
                <a:srgbClr val="13352D"/>
              </a:solidFill>
            </a:endParaRPr>
          </a:p>
          <a:p>
            <a:pPr marL="114300" indent="0">
              <a:buNone/>
            </a:pPr>
            <a:r>
              <a:rPr lang="en-US" dirty="0">
                <a:solidFill>
                  <a:srgbClr val="13352D"/>
                </a:solidFill>
              </a:rPr>
              <a:t> </a:t>
            </a:r>
          </a:p>
          <a:p>
            <a:pPr marL="114300" indent="0">
              <a:buNone/>
            </a:pPr>
            <a:r>
              <a:rPr lang="en-US" dirty="0">
                <a:solidFill>
                  <a:srgbClr val="13352D"/>
                </a:solidFill>
              </a:rPr>
              <a:t>•  </a:t>
            </a:r>
            <a:r>
              <a:rPr lang="en-US" b="1" dirty="0">
                <a:solidFill>
                  <a:srgbClr val="13352D"/>
                </a:solidFill>
              </a:rPr>
              <a:t>Put commas in numbers, easier to read</a:t>
            </a:r>
            <a:endParaRPr lang="en-US" dirty="0">
              <a:solidFill>
                <a:srgbClr val="13352D"/>
              </a:solidFill>
            </a:endParaRPr>
          </a:p>
          <a:p>
            <a:endParaRPr lang="en-US" dirty="0">
              <a:solidFill>
                <a:srgbClr val="13352D"/>
              </a:solidFill>
            </a:endParaRPr>
          </a:p>
          <a:p>
            <a:pPr marL="114300" indent="0">
              <a:buNone/>
            </a:pPr>
            <a:r>
              <a:rPr lang="en-US" dirty="0">
                <a:solidFill>
                  <a:srgbClr val="13352D"/>
                </a:solidFill>
              </a:rPr>
              <a:t>•  </a:t>
            </a:r>
            <a:r>
              <a:rPr lang="en-US" b="1" dirty="0">
                <a:solidFill>
                  <a:srgbClr val="13352D"/>
                </a:solidFill>
              </a:rPr>
              <a:t>Use a column format, numbers align on right</a:t>
            </a:r>
            <a:endParaRPr lang="en-US" dirty="0">
              <a:solidFill>
                <a:srgbClr val="13352D"/>
              </a:solidFill>
            </a:endParaRPr>
          </a:p>
          <a:p>
            <a:pPr marL="114300" indent="0">
              <a:buNone/>
            </a:pPr>
            <a:r>
              <a:rPr lang="en-US" dirty="0">
                <a:solidFill>
                  <a:srgbClr val="13352D"/>
                </a:solidFill>
              </a:rPr>
              <a:t> </a:t>
            </a:r>
          </a:p>
          <a:p>
            <a:pPr marL="114300" indent="0">
              <a:buNone/>
            </a:pPr>
            <a:r>
              <a:rPr lang="en-US" dirty="0">
                <a:solidFill>
                  <a:srgbClr val="13352D"/>
                </a:solidFill>
              </a:rPr>
              <a:t>•  </a:t>
            </a:r>
            <a:r>
              <a:rPr lang="en-US" b="1" dirty="0">
                <a:solidFill>
                  <a:srgbClr val="13352D"/>
                </a:solidFill>
              </a:rPr>
              <a:t>Label all budget categories, leave nothing blank</a:t>
            </a:r>
            <a:endParaRPr lang="en-US" dirty="0">
              <a:solidFill>
                <a:srgbClr val="13352D"/>
              </a:solidFill>
            </a:endParaRPr>
          </a:p>
          <a:p>
            <a:pPr marL="114300" indent="0">
              <a:buNone/>
            </a:pPr>
            <a:r>
              <a:rPr lang="en-US" dirty="0">
                <a:solidFill>
                  <a:srgbClr val="13352D"/>
                </a:solidFill>
              </a:rPr>
              <a:t> </a:t>
            </a:r>
          </a:p>
          <a:p>
            <a:pPr marL="114300" indent="0">
              <a:buNone/>
            </a:pPr>
            <a:r>
              <a:rPr lang="en-US" dirty="0">
                <a:solidFill>
                  <a:srgbClr val="13352D"/>
                </a:solidFill>
              </a:rPr>
              <a:t>•  </a:t>
            </a:r>
            <a:r>
              <a:rPr lang="en-US" b="1" dirty="0">
                <a:solidFill>
                  <a:srgbClr val="13352D"/>
                </a:solidFill>
              </a:rPr>
              <a:t>Be realistic about the time you can commit</a:t>
            </a:r>
            <a:endParaRPr lang="en-US" dirty="0">
              <a:solidFill>
                <a:srgbClr val="13352D"/>
              </a:solidFill>
            </a:endParaRPr>
          </a:p>
          <a:p>
            <a:pPr marL="11430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957" y="6222365"/>
            <a:ext cx="1906905" cy="63563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mv="urn:schemas-microsoft-com:mac:vml" xmlns:mo="http://schemas.microsoft.com/office/mac/office/2008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639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1755" marR="0">
              <a:lnSpc>
                <a:spcPts val="393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Review Process, or Writing</a:t>
            </a:r>
            <a:r>
              <a:rPr lang="en-US" sz="4000" dirty="0">
                <a:solidFill>
                  <a:srgbClr val="1335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solidFill>
                  <a:srgbClr val="1335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Backward for Progress</a:t>
            </a:r>
            <a:endParaRPr lang="en-US" sz="400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417638"/>
            <a:ext cx="7501467" cy="4983162"/>
          </a:xfrm>
        </p:spPr>
        <p:txBody>
          <a:bodyPr>
            <a:normAutofit lnSpcReduction="10000"/>
          </a:bodyPr>
          <a:lstStyle/>
          <a:p>
            <a:pPr>
              <a:buClr>
                <a:srgbClr val="13352D"/>
              </a:buClr>
            </a:pP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reviewer’s </a:t>
            </a:r>
            <a:r>
              <a:rPr lang="en-US" sz="2400" b="1" dirty="0" smtClean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criteria</a:t>
            </a:r>
          </a:p>
          <a:p>
            <a:pPr>
              <a:buClr>
                <a:srgbClr val="13352D"/>
              </a:buClr>
            </a:pPr>
            <a:endParaRPr lang="en-US" sz="2400" b="1" dirty="0" smtClean="0">
              <a:solidFill>
                <a:srgbClr val="1335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4655" marR="3493770" indent="-3429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13352D"/>
              </a:buClr>
              <a:tabLst>
                <a:tab pos="406400" algn="l"/>
              </a:tabLst>
            </a:pPr>
            <a:r>
              <a:rPr lang="en-US" sz="2400" b="1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Highlight</a:t>
            </a:r>
            <a:r>
              <a:rPr lang="en-US" sz="2400" b="1" spc="100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b="1" spc="4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define</a:t>
            </a:r>
            <a:r>
              <a:rPr lang="en-US" sz="2400" b="1" spc="6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specific 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elements</a:t>
            </a:r>
            <a:r>
              <a:rPr lang="en-US" sz="2400" b="1" spc="9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2400" b="1" spc="2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priorities</a:t>
            </a:r>
            <a:r>
              <a:rPr lang="en-US" sz="2400" b="1" spc="95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400" b="1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appropriate</a:t>
            </a:r>
          </a:p>
          <a:p>
            <a:pPr marL="71755" marR="3493770" inden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13352D"/>
              </a:buClr>
              <a:buNone/>
              <a:tabLst>
                <a:tab pos="406400" algn="l"/>
              </a:tabLst>
            </a:pPr>
            <a:endParaRPr lang="en-US" sz="2400" dirty="0">
              <a:solidFill>
                <a:srgbClr val="13352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ts val="600"/>
              </a:lnSpc>
              <a:spcBef>
                <a:spcPts val="5"/>
              </a:spcBef>
              <a:spcAft>
                <a:spcPts val="0"/>
              </a:spcAft>
              <a:buClr>
                <a:srgbClr val="13352D"/>
              </a:buClr>
              <a:buNone/>
            </a:pPr>
            <a:r>
              <a:rPr lang="en-US" sz="2400" dirty="0">
                <a:solidFill>
                  <a:srgbClr val="13352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14655" marR="3644265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13352D"/>
              </a:buClr>
              <a:tabLst>
                <a:tab pos="406400" algn="l"/>
              </a:tabLst>
            </a:pPr>
            <a:r>
              <a:rPr lang="en-US" sz="2400" b="1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2400" b="1" spc="25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redundant</a:t>
            </a:r>
            <a:r>
              <a:rPr lang="en-US" sz="2400" b="1" spc="11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400" b="1" spc="2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b="1" spc="3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en-US" sz="2400" b="1" spc="5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essential</a:t>
            </a:r>
            <a:r>
              <a:rPr lang="en-US" sz="2400" b="1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marL="243205" marR="3644265" indent="-17145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13352D"/>
              </a:buClr>
              <a:tabLst>
                <a:tab pos="406400" algn="l"/>
              </a:tabLst>
            </a:pPr>
            <a:endParaRPr lang="en-US" sz="2400" dirty="0" smtClean="0">
              <a:solidFill>
                <a:srgbClr val="13352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4655" marR="3644265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13352D"/>
              </a:buClr>
              <a:tabLst>
                <a:tab pos="406400" algn="l"/>
              </a:tabLst>
            </a:pPr>
            <a:r>
              <a:rPr lang="en-US" sz="2400" b="1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Remember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spc="12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n-US" sz="2400" b="1" spc="4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400" b="1" spc="2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spc="1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“sales</a:t>
            </a:r>
            <a:r>
              <a:rPr lang="en-US" sz="2400" b="1" spc="6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tool”</a:t>
            </a:r>
            <a:endParaRPr lang="en-US" sz="2400" dirty="0">
              <a:solidFill>
                <a:srgbClr val="13352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ts val="14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rgbClr val="1335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050" dirty="0">
                <a:solidFill>
                  <a:srgbClr val="1335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solidFill>
                <a:srgbClr val="13352D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391" y="2404533"/>
            <a:ext cx="3583632" cy="1552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693" y="6083780"/>
            <a:ext cx="1908213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22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1755" marR="0">
              <a:lnSpc>
                <a:spcPts val="437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13352D"/>
                </a:solidFill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The Review Process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>
                <a:solidFill>
                  <a:srgbClr val="13352D"/>
                </a:solidFill>
              </a:rPr>
              <a:t>•  </a:t>
            </a:r>
            <a:r>
              <a:rPr lang="en-US" sz="3200" dirty="0" smtClean="0">
                <a:solidFill>
                  <a:srgbClr val="13352D"/>
                </a:solidFill>
              </a:rPr>
              <a:t> </a:t>
            </a:r>
            <a:r>
              <a:rPr lang="en-US" sz="3200" b="1" dirty="0" smtClean="0">
                <a:solidFill>
                  <a:srgbClr val="13352D"/>
                </a:solidFill>
              </a:rPr>
              <a:t>How </a:t>
            </a:r>
            <a:r>
              <a:rPr lang="en-US" sz="3200" b="1" dirty="0">
                <a:solidFill>
                  <a:srgbClr val="13352D"/>
                </a:solidFill>
              </a:rPr>
              <a:t>does it work?</a:t>
            </a:r>
            <a:endParaRPr lang="en-US" sz="3200" dirty="0">
              <a:solidFill>
                <a:srgbClr val="13352D"/>
              </a:solidFill>
            </a:endParaRPr>
          </a:p>
          <a:p>
            <a:pPr marL="114300" indent="0">
              <a:buNone/>
            </a:pPr>
            <a:r>
              <a:rPr lang="en-US" sz="3200" dirty="0">
                <a:solidFill>
                  <a:srgbClr val="13352D"/>
                </a:solidFill>
              </a:rPr>
              <a:t> </a:t>
            </a:r>
          </a:p>
          <a:p>
            <a:pPr marL="114300" indent="0">
              <a:buNone/>
            </a:pPr>
            <a:r>
              <a:rPr lang="en-US" sz="3200" dirty="0">
                <a:solidFill>
                  <a:srgbClr val="13352D"/>
                </a:solidFill>
              </a:rPr>
              <a:t>• </a:t>
            </a:r>
            <a:r>
              <a:rPr lang="en-US" sz="3200" dirty="0" smtClean="0">
                <a:solidFill>
                  <a:srgbClr val="13352D"/>
                </a:solidFill>
              </a:rPr>
              <a:t>  </a:t>
            </a:r>
            <a:r>
              <a:rPr lang="en-US" sz="3200" b="1" dirty="0" smtClean="0">
                <a:solidFill>
                  <a:srgbClr val="13352D"/>
                </a:solidFill>
              </a:rPr>
              <a:t>Who </a:t>
            </a:r>
            <a:r>
              <a:rPr lang="en-US" sz="3200" b="1" dirty="0">
                <a:solidFill>
                  <a:srgbClr val="13352D"/>
                </a:solidFill>
              </a:rPr>
              <a:t>does the reviews?</a:t>
            </a:r>
            <a:endParaRPr lang="en-US" sz="3200" dirty="0">
              <a:solidFill>
                <a:srgbClr val="13352D"/>
              </a:solidFill>
            </a:endParaRPr>
          </a:p>
          <a:p>
            <a:pPr marL="114300" indent="0">
              <a:buNone/>
            </a:pPr>
            <a:endParaRPr lang="en-US" sz="3200" dirty="0">
              <a:solidFill>
                <a:srgbClr val="13352D"/>
              </a:solidFill>
            </a:endParaRPr>
          </a:p>
          <a:p>
            <a:pPr marL="114300" indent="0">
              <a:buNone/>
            </a:pPr>
            <a:r>
              <a:rPr lang="en-US" sz="3200" dirty="0">
                <a:solidFill>
                  <a:srgbClr val="13352D"/>
                </a:solidFill>
              </a:rPr>
              <a:t>• </a:t>
            </a:r>
            <a:r>
              <a:rPr lang="en-US" sz="3200" dirty="0" smtClean="0">
                <a:solidFill>
                  <a:srgbClr val="13352D"/>
                </a:solidFill>
              </a:rPr>
              <a:t>  </a:t>
            </a:r>
            <a:r>
              <a:rPr lang="en-US" sz="3200" b="1" dirty="0" smtClean="0">
                <a:solidFill>
                  <a:srgbClr val="13352D"/>
                </a:solidFill>
              </a:rPr>
              <a:t>What </a:t>
            </a:r>
            <a:r>
              <a:rPr lang="en-US" sz="3200" b="1" dirty="0">
                <a:solidFill>
                  <a:srgbClr val="13352D"/>
                </a:solidFill>
              </a:rPr>
              <a:t>do you need to do?</a:t>
            </a:r>
            <a:endParaRPr lang="en-US" sz="3200" dirty="0">
              <a:solidFill>
                <a:srgbClr val="13352D"/>
              </a:solidFill>
            </a:endParaRPr>
          </a:p>
          <a:p>
            <a:pPr marL="114300" indent="0">
              <a:buNone/>
            </a:pPr>
            <a:r>
              <a:rPr lang="en-US" sz="3200" dirty="0">
                <a:solidFill>
                  <a:srgbClr val="13352D"/>
                </a:solidFill>
              </a:rPr>
              <a:t/>
            </a:r>
            <a:br>
              <a:rPr lang="en-US" sz="3200" dirty="0">
                <a:solidFill>
                  <a:srgbClr val="13352D"/>
                </a:solidFill>
              </a:rPr>
            </a:br>
            <a:endParaRPr lang="en-US" sz="3200" dirty="0">
              <a:solidFill>
                <a:srgbClr val="13352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823" y="846138"/>
            <a:ext cx="2859708" cy="3112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414" y="6083780"/>
            <a:ext cx="1902117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47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15584"/>
          </a:xfrm>
        </p:spPr>
        <p:txBody>
          <a:bodyPr/>
          <a:lstStyle/>
          <a:p>
            <a:r>
              <a:rPr lang="en-US" sz="40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Proposals Are Reviewed</a:t>
            </a:r>
            <a:endParaRPr lang="en-US" sz="4000" dirty="0">
              <a:solidFill>
                <a:srgbClr val="1335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790222"/>
            <a:ext cx="7619999" cy="6067778"/>
          </a:xfrm>
        </p:spPr>
        <p:txBody>
          <a:bodyPr>
            <a:normAutofit lnSpcReduction="10000"/>
          </a:bodyPr>
          <a:lstStyle/>
          <a:p>
            <a:pPr marL="0" marR="0" indent="0">
              <a:lnSpc>
                <a:spcPts val="1400"/>
              </a:lnSpc>
              <a:spcBef>
                <a:spcPts val="35"/>
              </a:spcBef>
              <a:spcAft>
                <a:spcPts val="0"/>
              </a:spcAft>
              <a:buNone/>
            </a:pPr>
            <a:endParaRPr lang="en-US" sz="2400" dirty="0" smtClean="0">
              <a:solidFill>
                <a:srgbClr val="204A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13352D"/>
              </a:buClr>
            </a:pPr>
            <a:r>
              <a:rPr lang="en-US" dirty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federal agencies use the </a:t>
            </a:r>
            <a:r>
              <a:rPr lang="en-US" b="1" i="1" dirty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“peer review” </a:t>
            </a:r>
            <a:r>
              <a:rPr lang="en-US" dirty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– experts from backgrounds similar to the applicant evaluate proposals based on a set </a:t>
            </a:r>
            <a:r>
              <a:rPr lang="en-US" dirty="0" smtClean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criteria</a:t>
            </a:r>
          </a:p>
          <a:p>
            <a:pPr>
              <a:buClr>
                <a:srgbClr val="13352D"/>
              </a:buClr>
            </a:pPr>
            <a:endParaRPr lang="en-US" dirty="0">
              <a:solidFill>
                <a:srgbClr val="1335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13352D"/>
              </a:buClr>
            </a:pPr>
            <a:r>
              <a:rPr lang="en-US" dirty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 </a:t>
            </a:r>
            <a:r>
              <a:rPr lang="en-US" dirty="0" smtClean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sponsor’s own personnel, and judgment may be made based on </a:t>
            </a:r>
            <a:r>
              <a:rPr lang="en-US" b="1" i="1" dirty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 interviews or knowledge of the applicant’s strengths. </a:t>
            </a:r>
            <a:r>
              <a:rPr lang="en-US" dirty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Certain foundation grants may be reviewed in this </a:t>
            </a:r>
            <a:r>
              <a:rPr lang="en-US" dirty="0" smtClean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manner</a:t>
            </a:r>
          </a:p>
          <a:p>
            <a:pPr>
              <a:buClr>
                <a:srgbClr val="13352D"/>
              </a:buClr>
            </a:pPr>
            <a:endParaRPr lang="en-US" dirty="0">
              <a:solidFill>
                <a:srgbClr val="1335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13352D"/>
              </a:buClr>
            </a:pPr>
            <a:r>
              <a:rPr lang="en-US" dirty="0" smtClean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dirty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the review process may not be used at all.</a:t>
            </a:r>
          </a:p>
          <a:p>
            <a:pPr marL="114300" indent="0">
              <a:buClr>
                <a:srgbClr val="13352D"/>
              </a:buClr>
              <a:buNone/>
            </a:pPr>
            <a:r>
              <a:rPr lang="en-US" b="1" i="1" dirty="0" smtClean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Procurements </a:t>
            </a:r>
            <a:r>
              <a:rPr lang="en-US" dirty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issued to a specific entity may be used based on </a:t>
            </a:r>
            <a:r>
              <a:rPr lang="en-US" dirty="0" smtClean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prior </a:t>
            </a:r>
            <a:r>
              <a:rPr lang="en-US" dirty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done by the applicant or by the need for a quick turn-</a:t>
            </a:r>
          </a:p>
          <a:p>
            <a:pPr marL="114300" indent="0">
              <a:buClr>
                <a:srgbClr val="13352D"/>
              </a:buClr>
              <a:buNone/>
            </a:pPr>
            <a:r>
              <a:rPr lang="en-US" dirty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around.  Usually the sponsor is required to have rationale for their decision to use this type of “sole source” awarding.</a:t>
            </a:r>
          </a:p>
          <a:p>
            <a:pPr marL="114300" indent="0">
              <a:buClr>
                <a:srgbClr val="13352D"/>
              </a:buClr>
              <a:buNone/>
            </a:pPr>
            <a:r>
              <a:rPr lang="en-US" dirty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1335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103" y="6068871"/>
            <a:ext cx="1906905" cy="635635"/>
          </a:xfrm>
          <a:prstGeom prst="rect">
            <a:avLst/>
          </a:prstGeom>
          <a:noFill/>
          <a:extLst>
            <a:ext uri="{909E8E84-426E-40dd-AFC4-6F175D3DCCD1}">
              <a14:hiddenFill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mv="urn:schemas-microsoft-com:mac:vml" xmlns:mo="http://schemas.microsoft.com/office/mac/office/2008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417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Identify Funding Sources</a:t>
            </a:r>
            <a:r>
              <a:rPr lang="en-US" sz="4800" b="1" dirty="0">
                <a:solidFill>
                  <a:srgbClr val="184B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rgbClr val="184B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25689"/>
            <a:ext cx="7620000" cy="5475111"/>
          </a:xfrm>
        </p:spPr>
        <p:txBody>
          <a:bodyPr>
            <a:normAutofit lnSpcReduction="10000"/>
          </a:bodyPr>
          <a:lstStyle/>
          <a:p>
            <a:pPr marL="707390" marR="11430" lvl="0" indent="-339090">
              <a:lnSpc>
                <a:spcPct val="105000"/>
              </a:lnSpc>
              <a:spcBef>
                <a:spcPts val="0"/>
              </a:spcBef>
              <a:buClrTx/>
              <a:buNone/>
            </a:pPr>
            <a:r>
              <a:rPr lang="en-US" sz="19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en-US" sz="1900" b="1" spc="9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funding</a:t>
            </a:r>
            <a:r>
              <a:rPr lang="en-US" sz="1900" b="1" spc="8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r>
              <a:rPr lang="en-US" sz="1900" b="1" spc="13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900" b="1" spc="4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</a:t>
            </a:r>
            <a:r>
              <a:rPr lang="en-US" sz="1900" b="1" spc="8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en-US" sz="1900" b="1" spc="4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competitive sources</a:t>
            </a:r>
            <a:r>
              <a:rPr lang="en-US" sz="1900" b="1" spc="7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1900" b="1" spc="2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funding</a:t>
            </a:r>
            <a:r>
              <a:rPr lang="en-US" sz="1900" b="1" dirty="0">
                <a:solidFill>
                  <a:srgbClr val="13352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Apply</a:t>
            </a:r>
            <a:r>
              <a:rPr lang="en-US" sz="1900" b="1" spc="65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900" b="1" spc="2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several</a:t>
            </a:r>
            <a:r>
              <a:rPr lang="en-US" sz="1900" b="1" spc="7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en-US" sz="1900" b="1" spc="8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sources:</a:t>
            </a:r>
            <a:endParaRPr lang="en-US" sz="1900" b="1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0420" lvl="0" indent="0">
              <a:lnSpc>
                <a:spcPct val="115000"/>
              </a:lnSpc>
              <a:spcBef>
                <a:spcPts val="10"/>
              </a:spcBef>
              <a:buClrTx/>
              <a:buNone/>
              <a:tabLst>
                <a:tab pos="1092200" algn="l"/>
              </a:tabLst>
            </a:pPr>
            <a:r>
              <a:rPr lang="en-US" sz="180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1800" dirty="0">
                <a:solidFill>
                  <a:srgbClr val="13352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 	</a:t>
            </a: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en-US" sz="1800" b="1" spc="7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en-US" sz="1800" b="1" spc="7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Foundation</a:t>
            </a:r>
            <a:r>
              <a:rPr lang="en-US" sz="1800" b="1" spc="9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Graduate</a:t>
            </a:r>
            <a:r>
              <a:rPr lang="en-US" sz="1800" b="1" spc="7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en-US" sz="1800" b="1" spc="8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Fellowship</a:t>
            </a:r>
            <a:endParaRPr lang="en-US" sz="180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09345" lvl="0" indent="0">
              <a:lnSpc>
                <a:spcPct val="115000"/>
              </a:lnSpc>
              <a:spcBef>
                <a:spcPts val="130"/>
              </a:spcBef>
              <a:buClrTx/>
              <a:buNone/>
            </a:pP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 (GRFP)</a:t>
            </a:r>
            <a:endParaRPr lang="en-US" sz="180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ts val="550"/>
              </a:lnSpc>
              <a:spcBef>
                <a:spcPts val="35"/>
              </a:spcBef>
              <a:buClrTx/>
              <a:buNone/>
            </a:pPr>
            <a:r>
              <a:rPr lang="en-US" sz="1800" dirty="0">
                <a:solidFill>
                  <a:srgbClr val="13352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0420" lvl="0" indent="0">
              <a:lnSpc>
                <a:spcPct val="115000"/>
              </a:lnSpc>
              <a:spcBef>
                <a:spcPts val="0"/>
              </a:spcBef>
              <a:buClrTx/>
              <a:buNone/>
              <a:tabLst>
                <a:tab pos="1092200" algn="l"/>
              </a:tabLst>
            </a:pPr>
            <a:r>
              <a:rPr lang="en-US" sz="180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1800" dirty="0">
                <a:solidFill>
                  <a:srgbClr val="13352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 	</a:t>
            </a: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NASA</a:t>
            </a:r>
            <a:r>
              <a:rPr lang="en-US" sz="1800" b="1" spc="6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Harriett</a:t>
            </a:r>
            <a:r>
              <a:rPr lang="en-US" sz="1800" b="1" spc="7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G.</a:t>
            </a:r>
            <a:r>
              <a:rPr lang="en-US" sz="1800" b="1" spc="3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Jenkins</a:t>
            </a:r>
            <a:r>
              <a:rPr lang="en-US" sz="1800" b="1" spc="7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Predoctoral</a:t>
            </a:r>
            <a:r>
              <a:rPr lang="en-US" sz="1800" b="1" spc="10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Fellowship</a:t>
            </a:r>
            <a:r>
              <a:rPr lang="en-US" sz="1800" b="1" spc="10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endParaRPr lang="en-US" sz="180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0420" lvl="0" indent="0">
              <a:lnSpc>
                <a:spcPct val="115000"/>
              </a:lnSpc>
              <a:spcBef>
                <a:spcPts val="450"/>
              </a:spcBef>
              <a:buClrTx/>
              <a:buNone/>
              <a:tabLst>
                <a:tab pos="1092200" algn="l"/>
              </a:tabLst>
            </a:pPr>
            <a:r>
              <a:rPr lang="en-US" sz="180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1800" dirty="0">
                <a:solidFill>
                  <a:srgbClr val="13352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 	</a:t>
            </a: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en-US" sz="1800" b="1" spc="12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Protection</a:t>
            </a:r>
            <a:r>
              <a:rPr lang="en-US" sz="1800" b="1" spc="9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Agency's</a:t>
            </a:r>
            <a:r>
              <a:rPr lang="en-US" sz="1800" b="1" spc="7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en-US" sz="1800" b="1" spc="7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800" b="1" spc="2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Achieve</a:t>
            </a:r>
            <a:r>
              <a:rPr lang="en-US" sz="1800" b="1" spc="75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n-US" sz="1800" dirty="0">
                <a:solidFill>
                  <a:srgbClr val="13352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0420" lvl="0" indent="0">
              <a:lnSpc>
                <a:spcPct val="115000"/>
              </a:lnSpc>
              <a:spcBef>
                <a:spcPts val="0"/>
              </a:spcBef>
              <a:buClrTx/>
              <a:buNone/>
              <a:tabLst>
                <a:tab pos="1092200" algn="l"/>
              </a:tabLst>
            </a:pPr>
            <a:r>
              <a:rPr lang="en-US" sz="180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1800" dirty="0">
                <a:solidFill>
                  <a:srgbClr val="13352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 	</a:t>
            </a: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800" b="1" spc="3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U.S.</a:t>
            </a:r>
            <a:r>
              <a:rPr lang="en-US" sz="1800" b="1" spc="4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en-US" sz="1800" b="1" spc="8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Department's</a:t>
            </a:r>
            <a:r>
              <a:rPr lang="en-US" sz="1800" b="1" spc="11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Jacob</a:t>
            </a:r>
            <a:r>
              <a:rPr lang="en-US" sz="1800" b="1" spc="5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K.</a:t>
            </a:r>
            <a:r>
              <a:rPr lang="en-US" sz="1800" b="1" spc="3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Javits</a:t>
            </a:r>
            <a:r>
              <a:rPr lang="en-US" sz="1800" b="1" spc="5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Fellowships</a:t>
            </a:r>
            <a:endParaRPr lang="en-US" sz="180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09345" lvl="0" indent="0">
              <a:lnSpc>
                <a:spcPct val="115000"/>
              </a:lnSpc>
              <a:spcBef>
                <a:spcPts val="130"/>
              </a:spcBef>
              <a:buClrTx/>
              <a:buNone/>
            </a:pP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  </a:t>
            </a:r>
            <a:endParaRPr lang="en-US" sz="180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09345" lvl="0" indent="-309245">
              <a:lnSpc>
                <a:spcPct val="115000"/>
              </a:lnSpc>
              <a:spcBef>
                <a:spcPts val="130"/>
              </a:spcBef>
              <a:buClrTx/>
              <a:buNone/>
            </a:pP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    </a:t>
            </a: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USAID Donald M. Payne International Development Fellowship</a:t>
            </a:r>
            <a:endParaRPr lang="en-US" sz="180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09345" lvl="0" indent="-309245">
              <a:lnSpc>
                <a:spcPct val="115000"/>
              </a:lnSpc>
              <a:spcBef>
                <a:spcPts val="130"/>
              </a:spcBef>
              <a:buClrTx/>
              <a:buNone/>
            </a:pP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  Fulbright Schuman</a:t>
            </a:r>
            <a:endParaRPr lang="en-US" sz="180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0420" marR="203200" lvl="0" indent="0">
              <a:lnSpc>
                <a:spcPct val="127000"/>
              </a:lnSpc>
              <a:spcBef>
                <a:spcPts val="490"/>
              </a:spcBef>
              <a:buClrTx/>
              <a:buNone/>
              <a:tabLst>
                <a:tab pos="7315200" algn="l"/>
              </a:tabLst>
            </a:pP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Foundations</a:t>
            </a:r>
            <a:r>
              <a:rPr lang="en-US" sz="1800" b="1" spc="10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(Beckman, IBM, Rockefeller,</a:t>
            </a:r>
            <a:r>
              <a:rPr lang="en-US" sz="1800" b="1" spc="11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Mott,</a:t>
            </a:r>
            <a:r>
              <a:rPr lang="en-US" sz="1800" b="1" spc="5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Dow,</a:t>
            </a:r>
            <a:r>
              <a:rPr lang="en-US" sz="1800" b="1" spc="5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Hertz,</a:t>
            </a:r>
            <a:r>
              <a:rPr lang="en-US" sz="1800" b="1" spc="5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Ford,</a:t>
            </a:r>
            <a:r>
              <a:rPr lang="en-US" sz="1800" b="1" spc="5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Carnegie, Kress)</a:t>
            </a:r>
            <a:endParaRPr lang="en-US" sz="180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0420" lvl="0" indent="0">
              <a:lnSpc>
                <a:spcPct val="115000"/>
              </a:lnSpc>
              <a:spcBef>
                <a:spcPts val="20"/>
              </a:spcBef>
              <a:buClrTx/>
              <a:buNone/>
            </a:pP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Professional</a:t>
            </a:r>
            <a:r>
              <a:rPr lang="en-US" sz="1800" b="1" spc="10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Associations</a:t>
            </a:r>
            <a:r>
              <a:rPr lang="en-US" sz="1800" b="1" spc="10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(SSRC</a:t>
            </a:r>
            <a:r>
              <a:rPr lang="en-US" sz="1800" b="1" spc="6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Dissertation</a:t>
            </a:r>
            <a:r>
              <a:rPr lang="en-US" sz="1800" b="1" spc="10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Proposal</a:t>
            </a:r>
            <a:r>
              <a:rPr lang="en-US" sz="1800" b="1" spc="7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endParaRPr lang="en-US" sz="180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09345" lvl="0" indent="0">
              <a:lnSpc>
                <a:spcPct val="115000"/>
              </a:lnSpc>
              <a:spcBef>
                <a:spcPts val="130"/>
              </a:spcBef>
              <a:buClrTx/>
              <a:buNone/>
            </a:pP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Fellowships)</a:t>
            </a:r>
            <a:endParaRPr lang="en-US" sz="180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ts val="550"/>
              </a:lnSpc>
              <a:spcBef>
                <a:spcPts val="35"/>
              </a:spcBef>
              <a:buClrTx/>
              <a:buNone/>
            </a:pPr>
            <a:r>
              <a:rPr lang="en-US" sz="1800" dirty="0">
                <a:solidFill>
                  <a:srgbClr val="13352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US" sz="1800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–</a:t>
            </a:r>
            <a:r>
              <a:rPr lang="en-US" sz="1800" dirty="0">
                <a:solidFill>
                  <a:srgbClr val="13352D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 	</a:t>
            </a: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International</a:t>
            </a:r>
            <a:r>
              <a:rPr lang="en-US" sz="1800" b="1" spc="11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Organizations – World Bank, EU</a:t>
            </a:r>
            <a:endParaRPr lang="en-US" sz="1800" dirty="0">
              <a:solidFill>
                <a:srgbClr val="13352D"/>
              </a:solidFill>
              <a:latin typeface="Calibri" panose="020F0502020204030204"/>
            </a:endParaRP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971" y="6222365"/>
            <a:ext cx="1906905" cy="63563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mv="urn:schemas-microsoft-com:mac:vml" xmlns:mo="http://schemas.microsoft.com/office/mac/office/2008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90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Comments</a:t>
            </a:r>
            <a:endParaRPr lang="en-US" sz="4000" dirty="0">
              <a:solidFill>
                <a:srgbClr val="1335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13352D"/>
              </a:buClr>
            </a:pP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are writing for the </a:t>
            </a:r>
            <a:r>
              <a:rPr lang="en-US" sz="2400" b="1" dirty="0" smtClean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reviewers</a:t>
            </a:r>
          </a:p>
          <a:p>
            <a:pPr marL="114300" indent="0">
              <a:buClr>
                <a:srgbClr val="13352D"/>
              </a:buClr>
              <a:buNone/>
            </a:pPr>
            <a:endParaRPr lang="en-US" sz="2400" b="1" dirty="0" smtClean="0">
              <a:solidFill>
                <a:srgbClr val="1335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13352D"/>
              </a:buClr>
            </a:pPr>
            <a:r>
              <a:rPr lang="en-US" sz="2400" b="1" dirty="0" smtClean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limits and deadlines are </a:t>
            </a:r>
            <a:r>
              <a:rPr lang="en-US" sz="2400" b="1" dirty="0" smtClean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established</a:t>
            </a:r>
          </a:p>
          <a:p>
            <a:pPr marL="114300" indent="0">
              <a:buClr>
                <a:srgbClr val="13352D"/>
              </a:buClr>
              <a:buNone/>
            </a:pPr>
            <a:endParaRPr lang="en-US" sz="2400" dirty="0">
              <a:solidFill>
                <a:srgbClr val="1335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13352D"/>
              </a:buClr>
            </a:pPr>
            <a:r>
              <a:rPr lang="en-US" sz="2400" dirty="0" smtClean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 the </a:t>
            </a:r>
            <a:r>
              <a:rPr lang="en-US" sz="2400" b="1" dirty="0" smtClean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guidelines</a:t>
            </a:r>
          </a:p>
          <a:p>
            <a:pPr marL="114300" indent="0">
              <a:buClr>
                <a:srgbClr val="13352D"/>
              </a:buClr>
              <a:buNone/>
            </a:pPr>
            <a:endParaRPr lang="en-US" sz="2400" dirty="0" smtClean="0">
              <a:solidFill>
                <a:srgbClr val="1335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13352D"/>
              </a:buClr>
            </a:pPr>
            <a:r>
              <a:rPr lang="en-US" sz="2400" dirty="0" smtClean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to know the program officer</a:t>
            </a:r>
            <a:endParaRPr lang="en-US" sz="2400" dirty="0">
              <a:solidFill>
                <a:srgbClr val="1335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Clr>
                <a:srgbClr val="13352D"/>
              </a:buClr>
              <a:buNone/>
            </a:pPr>
            <a:endParaRPr lang="en-US" sz="2400" dirty="0">
              <a:solidFill>
                <a:srgbClr val="1335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13352D"/>
              </a:buClr>
            </a:pPr>
            <a:r>
              <a:rPr lang="en-US" sz="2400" dirty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obtain the criteria guidelines </a:t>
            </a:r>
            <a:r>
              <a:rPr lang="en-US" sz="2400" b="1" dirty="0" smtClean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reviewers</a:t>
            </a:r>
          </a:p>
          <a:p>
            <a:pPr marL="114300" indent="0">
              <a:buClr>
                <a:srgbClr val="13352D"/>
              </a:buClr>
              <a:buNone/>
            </a:pP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 </a:t>
            </a:r>
            <a:r>
              <a:rPr lang="en-US" sz="2400" b="1" dirty="0" smtClean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endParaRPr lang="en-US" sz="2400" dirty="0">
              <a:solidFill>
                <a:srgbClr val="1335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504" y="6082982"/>
            <a:ext cx="1906905" cy="635635"/>
          </a:xfrm>
          <a:prstGeom prst="rect">
            <a:avLst/>
          </a:prstGeom>
          <a:noFill/>
          <a:extLst>
            <a:ext uri="{909E8E84-426E-40dd-AFC4-6F175D3DCCD1}">
              <a14:hiddenFill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mv="urn:schemas-microsoft-com:mac:vml" xmlns:mo="http://schemas.microsoft.com/office/mac/office/2008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967" y="375858"/>
            <a:ext cx="2676376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90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13352D"/>
                </a:solidFill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The Goal is in Sight</a:t>
            </a:r>
            <a:endParaRPr lang="en-US" sz="4000" dirty="0">
              <a:solidFill>
                <a:srgbClr val="1335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3352D"/>
              </a:buClr>
            </a:pPr>
            <a:r>
              <a:rPr lang="en-US" b="1" dirty="0">
                <a:solidFill>
                  <a:srgbClr val="13352D"/>
                </a:solidFill>
              </a:rPr>
              <a:t>Write with a positive attitude</a:t>
            </a:r>
            <a:endParaRPr lang="en-US" dirty="0">
              <a:solidFill>
                <a:srgbClr val="13352D"/>
              </a:solidFill>
            </a:endParaRPr>
          </a:p>
          <a:p>
            <a:pPr marL="114300" indent="0">
              <a:buClr>
                <a:srgbClr val="13352D"/>
              </a:buClr>
              <a:buNone/>
            </a:pPr>
            <a:endParaRPr lang="en-US" dirty="0">
              <a:solidFill>
                <a:srgbClr val="13352D"/>
              </a:solidFill>
            </a:endParaRPr>
          </a:p>
          <a:p>
            <a:pPr>
              <a:buClr>
                <a:srgbClr val="13352D"/>
              </a:buClr>
            </a:pPr>
            <a:r>
              <a:rPr lang="en-US" b="1" dirty="0" smtClean="0">
                <a:solidFill>
                  <a:srgbClr val="13352D"/>
                </a:solidFill>
              </a:rPr>
              <a:t>Have </a:t>
            </a:r>
            <a:r>
              <a:rPr lang="en-US" b="1" dirty="0">
                <a:solidFill>
                  <a:srgbClr val="13352D"/>
                </a:solidFill>
              </a:rPr>
              <a:t>specific aims and objectives</a:t>
            </a:r>
            <a:endParaRPr lang="en-US" dirty="0">
              <a:solidFill>
                <a:srgbClr val="13352D"/>
              </a:solidFill>
            </a:endParaRPr>
          </a:p>
          <a:p>
            <a:pPr>
              <a:buClr>
                <a:srgbClr val="13352D"/>
              </a:buClr>
            </a:pPr>
            <a:endParaRPr lang="en-US" dirty="0">
              <a:solidFill>
                <a:srgbClr val="13352D"/>
              </a:solidFill>
            </a:endParaRPr>
          </a:p>
          <a:p>
            <a:pPr>
              <a:buClr>
                <a:srgbClr val="13352D"/>
              </a:buClr>
            </a:pPr>
            <a:r>
              <a:rPr lang="en-US" b="1" dirty="0" smtClean="0">
                <a:solidFill>
                  <a:srgbClr val="13352D"/>
                </a:solidFill>
              </a:rPr>
              <a:t>Leadership </a:t>
            </a:r>
            <a:r>
              <a:rPr lang="en-US" b="1" dirty="0">
                <a:solidFill>
                  <a:srgbClr val="13352D"/>
                </a:solidFill>
              </a:rPr>
              <a:t>+ the Plan = </a:t>
            </a:r>
            <a:r>
              <a:rPr lang="en-US" b="1" dirty="0" smtClean="0">
                <a:solidFill>
                  <a:srgbClr val="13352D"/>
                </a:solidFill>
              </a:rPr>
              <a:t>$</a:t>
            </a:r>
            <a:r>
              <a:rPr lang="en-US" dirty="0">
                <a:solidFill>
                  <a:srgbClr val="13352D"/>
                </a:solidFill>
              </a:rPr>
              <a:t> </a:t>
            </a:r>
            <a:endParaRPr lang="en-US" dirty="0" smtClean="0">
              <a:solidFill>
                <a:srgbClr val="13352D"/>
              </a:solidFill>
            </a:endParaRPr>
          </a:p>
          <a:p>
            <a:pPr>
              <a:buClr>
                <a:srgbClr val="13352D"/>
              </a:buClr>
            </a:pPr>
            <a:r>
              <a:rPr lang="en-US" b="1" dirty="0">
                <a:solidFill>
                  <a:srgbClr val="13352D"/>
                </a:solidFill>
              </a:rPr>
              <a:t> </a:t>
            </a:r>
            <a:r>
              <a:rPr lang="en-US" b="1" dirty="0" smtClean="0">
                <a:solidFill>
                  <a:srgbClr val="13352D"/>
                </a:solidFill>
              </a:rPr>
              <a:t>investment</a:t>
            </a:r>
            <a:endParaRPr lang="en-US" dirty="0">
              <a:solidFill>
                <a:srgbClr val="13352D"/>
              </a:solidFill>
            </a:endParaRPr>
          </a:p>
          <a:p>
            <a:pPr>
              <a:buClr>
                <a:srgbClr val="13352D"/>
              </a:buClr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43" y="4193857"/>
            <a:ext cx="5108891" cy="2206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560" y="6266342"/>
            <a:ext cx="1908213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05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$$ Reward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300"/>
            <a:ext cx="7620000" cy="5143500"/>
          </a:xfrm>
        </p:spPr>
        <p:txBody>
          <a:bodyPr/>
          <a:lstStyle/>
          <a:p>
            <a:pPr marL="1010285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352D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Apply </a:t>
            </a:r>
            <a:r>
              <a:rPr lang="en-US" sz="240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400" spc="1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multiple</a:t>
            </a:r>
            <a:r>
              <a:rPr lang="en-US" sz="2400" spc="1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funding </a:t>
            </a:r>
            <a:r>
              <a:rPr lang="en-US" sz="2400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en-US" sz="900" dirty="0">
                <a:solidFill>
                  <a:srgbClr val="1335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50" dirty="0" smtClean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38835" marR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352D"/>
              </a:buClr>
              <a:buFont typeface="Wingdings" panose="05000000000000000000" pitchFamily="2" charset="2"/>
              <a:buChar char="Ø"/>
            </a:pPr>
            <a:endParaRPr lang="en-US" sz="1050" spc="-185" dirty="0">
              <a:solidFill>
                <a:srgbClr val="13352D"/>
              </a:solidFill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838835" marR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352D"/>
              </a:buClr>
              <a:buFont typeface="Wingdings" panose="05000000000000000000" pitchFamily="2" charset="2"/>
              <a:buChar char="Ø"/>
            </a:pPr>
            <a:endParaRPr lang="en-US" sz="1050" spc="-185" dirty="0" smtClean="0">
              <a:solidFill>
                <a:srgbClr val="13352D"/>
              </a:solidFill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010285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352D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Seek </a:t>
            </a:r>
            <a:r>
              <a:rPr lang="en-US" sz="240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reviewer’s comments to</a:t>
            </a:r>
            <a:r>
              <a:rPr lang="en-US" sz="2400" spc="1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help you with</a:t>
            </a:r>
            <a:r>
              <a:rPr lang="en-US" sz="2400" spc="1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 submissions</a:t>
            </a:r>
            <a:endParaRPr lang="en-US" sz="105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buClr>
                <a:srgbClr val="13352D"/>
              </a:buClr>
              <a:buNone/>
            </a:pPr>
            <a:endParaRPr lang="en-US" dirty="0">
              <a:solidFill>
                <a:srgbClr val="13352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311" y="2980314"/>
            <a:ext cx="3449798" cy="3217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715" y="6185381"/>
            <a:ext cx="1908213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30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204A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Persistent!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352D"/>
              </a:buClr>
              <a:tabLst>
                <a:tab pos="482600" algn="l"/>
              </a:tabLst>
            </a:pPr>
            <a:r>
              <a:rPr lang="en-US" sz="3200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one is</a:t>
            </a:r>
            <a:r>
              <a:rPr lang="en-US" sz="3200" spc="10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100% successful</a:t>
            </a:r>
            <a:endParaRPr lang="en-US" sz="3200" dirty="0" smtClean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>
                <a:srgbClr val="13352D"/>
              </a:buClr>
              <a:buNone/>
            </a:pPr>
            <a:endParaRPr lang="en-US" sz="3200" dirty="0" smtClean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9575" marR="1905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13352D"/>
              </a:buClr>
              <a:tabLst>
                <a:tab pos="482600" algn="l"/>
                <a:tab pos="5334000" algn="l"/>
              </a:tabLst>
            </a:pPr>
            <a:r>
              <a:rPr lang="en-US" sz="3200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Request</a:t>
            </a:r>
            <a:r>
              <a:rPr lang="en-US" sz="3200" spc="10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debriefing with</a:t>
            </a:r>
            <a:r>
              <a:rPr lang="en-US" sz="3200" spc="15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200" spc="10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funder to</a:t>
            </a:r>
            <a:r>
              <a:rPr lang="en-US" sz="3200" spc="10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 out how you can improve</a:t>
            </a:r>
            <a:r>
              <a:rPr lang="en-US" sz="3200" spc="10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chances for next time</a:t>
            </a:r>
            <a:endParaRPr lang="en-US" sz="3200" dirty="0" smtClean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ts val="1400"/>
              </a:lnSpc>
              <a:spcBef>
                <a:spcPts val="90"/>
              </a:spcBef>
              <a:spcAft>
                <a:spcPts val="0"/>
              </a:spcAft>
              <a:buClr>
                <a:srgbClr val="13352D"/>
              </a:buClr>
              <a:buNone/>
            </a:pPr>
            <a:endParaRPr lang="en-US" sz="3200" dirty="0" smtClean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352D"/>
              </a:buClr>
              <a:tabLst>
                <a:tab pos="482600" algn="l"/>
              </a:tabLst>
            </a:pPr>
            <a:r>
              <a:rPr lang="en-US" sz="3200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Revise and resubmit</a:t>
            </a:r>
            <a:r>
              <a:rPr lang="en-US" sz="3200" spc="15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proposal</a:t>
            </a:r>
            <a:endParaRPr lang="en-US" sz="3200" dirty="0">
              <a:solidFill>
                <a:srgbClr val="13352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605" y="6223961"/>
            <a:ext cx="1908213" cy="634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863" y="176700"/>
            <a:ext cx="2815146" cy="181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08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</a:schemeClr>
            </a:gs>
            <a:gs pos="74000">
              <a:schemeClr val="bg2">
                <a:lumMod val="20000"/>
                <a:lumOff val="80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5241"/>
            <a:ext cx="7620000" cy="4978400"/>
          </a:xfrm>
          <a:effectLst>
            <a:reflection blurRad="279400" stA="45000" endPos="65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9050" h="95250"/>
          </a:sp3d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6000" b="1" dirty="0" smtClean="0">
                <a:solidFill>
                  <a:srgbClr val="204A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Thank you.</a:t>
            </a:r>
          </a:p>
          <a:p>
            <a:pPr marL="114300" indent="0" algn="ctr">
              <a:buNone/>
            </a:pPr>
            <a:endParaRPr lang="en-US" sz="6000" b="1" dirty="0">
              <a:solidFill>
                <a:srgbClr val="204A00"/>
              </a:solidFill>
              <a:effectLst>
                <a:glow rad="127000">
                  <a:schemeClr val="accent1">
                    <a:lumMod val="75000"/>
                  </a:schemeClr>
                </a:glow>
                <a:outerShdw blurRad="1206500" dist="292100" dir="17100000" sx="182000" sy="182000" algn="ctr" rotWithShape="0">
                  <a:schemeClr val="accent1">
                    <a:lumMod val="50000"/>
                    <a:alpha val="54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endParaRPr lang="en-US" sz="6000" dirty="0">
              <a:effectLst>
                <a:glow rad="127000">
                  <a:schemeClr val="accent1">
                    <a:lumMod val="75000"/>
                  </a:schemeClr>
                </a:glow>
                <a:outerShdw blurRad="1206500" dist="292100" dir="17100000" sx="182000" sy="182000" algn="ctr" rotWithShape="0">
                  <a:schemeClr val="accent1">
                    <a:lumMod val="50000"/>
                    <a:alpha val="54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21935" y="2892056"/>
            <a:ext cx="4784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3352D"/>
                </a:solidFill>
              </a:rPr>
              <a:t>Mary Anne Walker  </a:t>
            </a:r>
            <a:r>
              <a:rPr lang="en-US" b="1" dirty="0" err="1" smtClean="0">
                <a:solidFill>
                  <a:srgbClr val="13352D"/>
                </a:solidFill>
              </a:rPr>
              <a:t>mawalker@msu.edu</a:t>
            </a:r>
            <a:endParaRPr lang="en-US" b="1" dirty="0">
              <a:solidFill>
                <a:srgbClr val="13352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893" y="6173641"/>
            <a:ext cx="1908213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19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8178" y="274638"/>
            <a:ext cx="7620000" cy="1143000"/>
          </a:xfrm>
        </p:spPr>
        <p:txBody>
          <a:bodyPr/>
          <a:lstStyle/>
          <a:p>
            <a:pPr marL="147955" marR="0">
              <a:lnSpc>
                <a:spcPts val="425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204A00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Reading the Instructions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Content Placeholder 3" descr="C:\Users\racineta\AppData\Local\Microsoft\Windows\Temporary Internet Files\Content.IE5\430ZJL96\MC900439824[1]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111" y="3104445"/>
            <a:ext cx="2539999" cy="33189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48356" y="1071345"/>
            <a:ext cx="6039555" cy="5796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9590" marR="0" indent="-457200">
              <a:lnSpc>
                <a:spcPts val="353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Guidelines </a:t>
            </a:r>
            <a:r>
              <a:rPr lang="en-US" sz="32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Forms</a:t>
            </a:r>
            <a:endParaRPr lang="en-US" sz="320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50"/>
              </a:lnSpc>
              <a:spcBef>
                <a:spcPts val="35"/>
              </a:spcBef>
            </a:pPr>
            <a:r>
              <a:rPr lang="en-US" sz="3200" dirty="0">
                <a:solidFill>
                  <a:srgbClr val="1335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i="1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Note Limitations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13352D"/>
                </a:solidFill>
              </a:rPr>
              <a:t> Deadlines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13352D"/>
                </a:solidFill>
              </a:rPr>
              <a:t> Format/specific requirements</a:t>
            </a:r>
          </a:p>
          <a:p>
            <a:endParaRPr lang="en-US" sz="3200" b="1" dirty="0" smtClean="0">
              <a:solidFill>
                <a:srgbClr val="13352D"/>
              </a:solidFill>
            </a:endParaRPr>
          </a:p>
          <a:p>
            <a:endParaRPr lang="en-US" sz="3200" b="1" dirty="0">
              <a:solidFill>
                <a:srgbClr val="13352D"/>
              </a:solidFill>
            </a:endParaRPr>
          </a:p>
          <a:p>
            <a:endParaRPr lang="en-US" sz="3200" b="1" dirty="0" smtClean="0">
              <a:solidFill>
                <a:srgbClr val="13352D"/>
              </a:solidFill>
            </a:endParaRPr>
          </a:p>
          <a:p>
            <a:r>
              <a:rPr lang="en-US" sz="3200" b="1" i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rgbClr val="13352D"/>
                </a:solidFill>
              </a:rPr>
              <a:t>Establish a Calendar</a:t>
            </a:r>
            <a:endParaRPr lang="en-US" sz="3200" dirty="0">
              <a:solidFill>
                <a:srgbClr val="13352D"/>
              </a:solidFill>
            </a:endParaRPr>
          </a:p>
          <a:p>
            <a:endParaRPr lang="en-US" sz="3200" b="1" i="1" dirty="0" smtClean="0">
              <a:solidFill>
                <a:srgbClr val="204A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150" b="1" i="1" dirty="0" smtClean="0">
              <a:solidFill>
                <a:srgbClr val="204A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81" y="6222365"/>
            <a:ext cx="1906905" cy="63563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mv="urn:schemas-microsoft-com:mac:vml" xmlns:mo="http://schemas.microsoft.com/office/mac/office/2008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00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sz="4000" b="1" dirty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Ideas </a:t>
            </a:r>
            <a:endParaRPr lang="en-US" sz="4000" dirty="0">
              <a:solidFill>
                <a:srgbClr val="1335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199" y="1253067"/>
            <a:ext cx="6485467" cy="3350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marR="971550" indent="-28575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204A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 </a:t>
            </a:r>
            <a:r>
              <a:rPr lang="en-US" sz="2400" b="1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Must 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interesting and </a:t>
            </a:r>
            <a:r>
              <a:rPr lang="en-US" sz="2400" b="1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understandable 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a </a:t>
            </a:r>
            <a:r>
              <a:rPr lang="en-US" sz="2400" b="1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broadly-trained audience</a:t>
            </a:r>
          </a:p>
          <a:p>
            <a:pPr>
              <a:lnSpc>
                <a:spcPts val="700"/>
              </a:lnSpc>
              <a:spcBef>
                <a:spcPts val="35"/>
              </a:spcBef>
            </a:pPr>
            <a:r>
              <a:rPr lang="en-US" sz="2400" dirty="0">
                <a:solidFill>
                  <a:srgbClr val="13352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solidFill>
                <a:srgbClr val="13352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7195" marR="603885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Should be clearly presented - don’t get lost in the details</a:t>
            </a:r>
            <a:endParaRPr lang="en-US" sz="2400" dirty="0" smtClean="0">
              <a:solidFill>
                <a:srgbClr val="13352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15340" marR="899160" indent="-288925">
              <a:lnSpc>
                <a:spcPct val="106000"/>
              </a:lnSpc>
              <a:spcBef>
                <a:spcPts val="395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solidFill>
                  <a:srgbClr val="13352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 </a:t>
            </a:r>
            <a:r>
              <a:rPr lang="en-US" sz="2400" spc="55" dirty="0">
                <a:solidFill>
                  <a:srgbClr val="13352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  <a:r>
              <a:rPr lang="en-US" sz="2400" b="1" spc="7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spc="1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r>
              <a:rPr lang="en-US" sz="2400" b="1" spc="10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diagram</a:t>
            </a:r>
            <a:r>
              <a:rPr lang="en-US" sz="2400" b="1" spc="9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2400" b="1" spc="2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en-US" sz="2400" b="1" spc="6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lang="en-US" sz="2400" b="1" spc="5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highlight</a:t>
            </a:r>
            <a:r>
              <a:rPr lang="en-US" sz="2400" b="1" spc="9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b="1" spc="3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en-US" sz="2400" b="1" spc="9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b="1" spc="4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en-US" sz="2400" b="1" spc="7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aims</a:t>
            </a:r>
            <a:endParaRPr lang="en-US" sz="2400" dirty="0">
              <a:solidFill>
                <a:srgbClr val="13352D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625" y="372356"/>
            <a:ext cx="2187575" cy="1552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393" y="6222365"/>
            <a:ext cx="1906905" cy="63563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mv="urn:schemas-microsoft-com:mac:vml" xmlns:mo="http://schemas.microsoft.com/office/mac/office/2008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7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sz="4000" b="1" dirty="0">
                <a:solidFill>
                  <a:srgbClr val="133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Ahead </a:t>
            </a:r>
            <a:endParaRPr lang="en-US" sz="4000" dirty="0">
              <a:solidFill>
                <a:srgbClr val="1335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596" y="6136656"/>
            <a:ext cx="1906905" cy="63563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mv="urn:schemas-microsoft-com:mac:vml" xmlns:mo="http://schemas.microsoft.com/office/mac/office/2008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417638"/>
            <a:ext cx="7411156" cy="3899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9925" marR="0">
              <a:lnSpc>
                <a:spcPts val="393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5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Start writing </a:t>
            </a:r>
            <a:endParaRPr lang="en-US" sz="3550" b="1" dirty="0" smtClean="0">
              <a:solidFill>
                <a:srgbClr val="13352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69925" marR="0">
              <a:lnSpc>
                <a:spcPts val="393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50" b="1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down your</a:t>
            </a:r>
            <a:r>
              <a:rPr lang="en-US" sz="1100" dirty="0" smtClean="0">
                <a:solidFill>
                  <a:srgbClr val="13352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669925" marR="0">
              <a:lnSpc>
                <a:spcPts val="393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50" b="1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ideas </a:t>
            </a:r>
            <a:r>
              <a:rPr lang="en-US" sz="355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into a draft</a:t>
            </a:r>
            <a:endParaRPr lang="en-US" sz="110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"/>
              </a:lnSpc>
              <a:spcBef>
                <a:spcPts val="25"/>
              </a:spcBef>
            </a:pPr>
            <a:r>
              <a:rPr lang="en-US" sz="500" dirty="0">
                <a:solidFill>
                  <a:srgbClr val="1335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en-US" sz="1000" dirty="0">
                <a:solidFill>
                  <a:srgbClr val="1335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en-US" sz="1000" dirty="0">
                <a:solidFill>
                  <a:srgbClr val="1335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en-US" sz="1000" dirty="0">
                <a:solidFill>
                  <a:srgbClr val="1335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en-US" sz="1000" dirty="0">
                <a:solidFill>
                  <a:srgbClr val="1335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69925" marR="1517015">
              <a:lnSpc>
                <a:spcPct val="10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50" b="1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Rewriting helps to clarify </a:t>
            </a:r>
            <a:r>
              <a:rPr lang="en-US" sz="355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endParaRPr lang="en-US" sz="110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722" y="362408"/>
            <a:ext cx="2628900" cy="1640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616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244" y="387527"/>
            <a:ext cx="8280400" cy="1091317"/>
          </a:xfrm>
        </p:spPr>
        <p:txBody>
          <a:bodyPr/>
          <a:lstStyle/>
          <a:p>
            <a:r>
              <a:rPr lang="en-US" sz="4000" b="1" dirty="0">
                <a:solidFill>
                  <a:srgbClr val="13352D"/>
                </a:solidFill>
              </a:rPr>
              <a:t>Tailor Proposal to Funding Agency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39" y="6071693"/>
            <a:ext cx="1906905" cy="63563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mv="urn:schemas-microsoft-com:mac:vml" xmlns:mo="http://schemas.microsoft.com/office/mac/office/2008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" y="1095796"/>
            <a:ext cx="4684889" cy="4644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6905" marR="259715" indent="-339090">
              <a:lnSpc>
                <a:spcPts val="1880"/>
              </a:lnSpc>
              <a:spcBef>
                <a:spcPts val="395"/>
              </a:spcBef>
              <a:spcAft>
                <a:spcPts val="0"/>
              </a:spcAft>
            </a:pPr>
            <a:r>
              <a:rPr lang="en-US" dirty="0">
                <a:solidFill>
                  <a:srgbClr val="13352D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²</a:t>
            </a:r>
            <a:r>
              <a:rPr lang="en-US" dirty="0">
                <a:solidFill>
                  <a:srgbClr val="13352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 </a:t>
            </a:r>
            <a:r>
              <a:rPr lang="en-US" spc="90" dirty="0">
                <a:solidFill>
                  <a:srgbClr val="13352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r>
              <a:rPr lang="en-US" b="1" spc="7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US" b="1" spc="4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proposal according</a:t>
            </a:r>
            <a:r>
              <a:rPr lang="en-US" b="1" spc="8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b="1" spc="2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b="1" spc="3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criteria</a:t>
            </a:r>
            <a:r>
              <a:rPr lang="en-US" b="1" spc="6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which</a:t>
            </a:r>
            <a:r>
              <a:rPr lang="en-US" b="1" spc="5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points</a:t>
            </a:r>
            <a:r>
              <a:rPr lang="en-US" b="1" spc="5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b="1" spc="3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awarded</a:t>
            </a:r>
            <a:endParaRPr lang="en-US" sz="105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900"/>
              </a:lnSpc>
              <a:spcBef>
                <a:spcPts val="30"/>
              </a:spcBef>
            </a:pPr>
            <a:r>
              <a:rPr lang="en-US" sz="800" dirty="0">
                <a:solidFill>
                  <a:srgbClr val="1335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5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en-US" sz="900" dirty="0">
                <a:solidFill>
                  <a:srgbClr val="1335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5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en-US" sz="900" dirty="0">
                <a:solidFill>
                  <a:srgbClr val="1335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5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6905" marR="914400" indent="-33909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3352D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²</a:t>
            </a:r>
            <a:r>
              <a:rPr lang="en-US" dirty="0">
                <a:solidFill>
                  <a:srgbClr val="13352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 </a:t>
            </a:r>
            <a:r>
              <a:rPr lang="en-US" spc="90" dirty="0">
                <a:solidFill>
                  <a:srgbClr val="13352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  <a:r>
              <a:rPr lang="en-US" b="1" spc="5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en-US" b="1" spc="5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successful proposals</a:t>
            </a:r>
            <a:endParaRPr lang="en-US" sz="105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800"/>
              </a:lnSpc>
              <a:spcBef>
                <a:spcPts val="10"/>
              </a:spcBef>
            </a:pPr>
            <a:r>
              <a:rPr lang="en-US" sz="700" dirty="0">
                <a:solidFill>
                  <a:srgbClr val="1335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5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en-US" sz="900" dirty="0">
                <a:solidFill>
                  <a:srgbClr val="1335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5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en-US" sz="900" dirty="0">
                <a:solidFill>
                  <a:srgbClr val="1335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5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6905" marR="48895" indent="-339090">
              <a:lnSpc>
                <a:spcPct val="8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3352D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²</a:t>
            </a:r>
            <a:r>
              <a:rPr lang="en-US" dirty="0">
                <a:solidFill>
                  <a:srgbClr val="13352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 </a:t>
            </a:r>
            <a:r>
              <a:rPr lang="en-US" spc="90" dirty="0">
                <a:solidFill>
                  <a:srgbClr val="13352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en-US" b="1" spc="8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b="1" spc="4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r>
              <a:rPr lang="en-US" b="1" spc="5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 done</a:t>
            </a:r>
            <a:r>
              <a:rPr lang="en-US" b="1" spc="4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b="1" spc="2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US" b="1" spc="4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r>
              <a:rPr lang="en-US" b="1" spc="4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b="1" spc="2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interest and</a:t>
            </a:r>
            <a:r>
              <a:rPr lang="en-US" b="1" spc="3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focus</a:t>
            </a:r>
            <a:r>
              <a:rPr lang="en-US" b="1" spc="5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b="1" spc="2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spc="1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en-US" b="1" spc="6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idea</a:t>
            </a:r>
            <a:r>
              <a:rPr lang="en-US" b="1" spc="4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your</a:t>
            </a:r>
            <a:r>
              <a:rPr lang="en-US" b="1" spc="4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writing</a:t>
            </a:r>
            <a:endParaRPr lang="en-US" sz="105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750"/>
              </a:lnSpc>
              <a:spcBef>
                <a:spcPts val="40"/>
              </a:spcBef>
            </a:pPr>
            <a:r>
              <a:rPr lang="en-US" sz="700" dirty="0">
                <a:solidFill>
                  <a:srgbClr val="1335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5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en-US" sz="900" dirty="0">
                <a:solidFill>
                  <a:srgbClr val="1335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5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en-US" sz="900" dirty="0">
                <a:solidFill>
                  <a:srgbClr val="1335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5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6905" marR="48895" indent="-339090">
              <a:lnSpc>
                <a:spcPct val="8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3352D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²</a:t>
            </a:r>
            <a:r>
              <a:rPr lang="en-US" dirty="0">
                <a:solidFill>
                  <a:srgbClr val="13352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 </a:t>
            </a:r>
            <a:r>
              <a:rPr lang="en-US" spc="90" dirty="0">
                <a:solidFill>
                  <a:srgbClr val="13352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  <a:r>
              <a:rPr lang="en-US" b="1" spc="7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citations</a:t>
            </a:r>
            <a:r>
              <a:rPr lang="en-US" b="1" spc="7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b="1" spc="2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proposal,</a:t>
            </a:r>
            <a:r>
              <a:rPr lang="en-US" b="1" spc="8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b="1" spc="3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n-US" b="1" spc="3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b="1" spc="2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rated</a:t>
            </a:r>
            <a:r>
              <a:rPr lang="en-US" b="1" spc="5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this</a:t>
            </a:r>
            <a:endParaRPr lang="en-US" sz="105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"/>
              </a:lnSpc>
              <a:spcBef>
                <a:spcPts val="35"/>
              </a:spcBef>
            </a:pPr>
            <a:r>
              <a:rPr lang="en-US" sz="400" dirty="0">
                <a:solidFill>
                  <a:srgbClr val="1335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5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en-US" sz="900" dirty="0">
                <a:solidFill>
                  <a:srgbClr val="1335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5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en-US" sz="900" dirty="0">
                <a:solidFill>
                  <a:srgbClr val="1335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5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7815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3352D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²</a:t>
            </a:r>
            <a:r>
              <a:rPr lang="en-US" dirty="0">
                <a:solidFill>
                  <a:srgbClr val="13352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 </a:t>
            </a:r>
            <a:r>
              <a:rPr lang="en-US" spc="90" dirty="0">
                <a:solidFill>
                  <a:srgbClr val="13352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Fill</a:t>
            </a:r>
            <a:r>
              <a:rPr lang="en-US" b="1" spc="3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b="1" spc="2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existing</a:t>
            </a:r>
            <a:r>
              <a:rPr lang="en-US" b="1" spc="7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en-US" b="1" spc="3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b="1" spc="2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endParaRPr lang="en-US" sz="105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76044" y="1495192"/>
            <a:ext cx="4137378" cy="4535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090" marR="45720" indent="-339090">
              <a:lnSpc>
                <a:spcPts val="188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3352D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²</a:t>
            </a:r>
            <a:r>
              <a:rPr lang="en-US" dirty="0">
                <a:solidFill>
                  <a:srgbClr val="13352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 </a:t>
            </a:r>
            <a:r>
              <a:rPr lang="en-US" spc="90" dirty="0">
                <a:solidFill>
                  <a:srgbClr val="13352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en-US" b="1" spc="3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course</a:t>
            </a:r>
            <a:r>
              <a:rPr lang="en-US" b="1" spc="6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en-US" b="1" spc="5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b="1" spc="2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en-US" b="1" spc="6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research</a:t>
            </a:r>
            <a:r>
              <a:rPr lang="en-US" b="1" spc="7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endParaRPr lang="en-US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"/>
              </a:lnSpc>
              <a:spcBef>
                <a:spcPts val="25"/>
              </a:spcBef>
            </a:pPr>
            <a:r>
              <a:rPr lang="en-US" dirty="0">
                <a:solidFill>
                  <a:srgbClr val="1335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000"/>
              </a:lnSpc>
            </a:pPr>
            <a:r>
              <a:rPr lang="en-US" dirty="0">
                <a:solidFill>
                  <a:srgbClr val="1335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000"/>
              </a:lnSpc>
            </a:pPr>
            <a:r>
              <a:rPr lang="en-US" dirty="0">
                <a:solidFill>
                  <a:srgbClr val="1335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13352D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²</a:t>
            </a:r>
            <a:r>
              <a:rPr lang="en-US" dirty="0">
                <a:solidFill>
                  <a:srgbClr val="13352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 </a:t>
            </a:r>
            <a:r>
              <a:rPr lang="en-US" spc="90" dirty="0">
                <a:solidFill>
                  <a:srgbClr val="13352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en-US" b="1" spc="5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clearly,</a:t>
            </a:r>
            <a:r>
              <a:rPr lang="en-US" b="1" spc="6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avoid</a:t>
            </a:r>
            <a:r>
              <a:rPr lang="en-US" b="1" spc="5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jargon</a:t>
            </a:r>
            <a:endParaRPr lang="en-US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800"/>
              </a:lnSpc>
              <a:spcBef>
                <a:spcPts val="5"/>
              </a:spcBef>
            </a:pPr>
            <a:r>
              <a:rPr lang="en-US" dirty="0">
                <a:solidFill>
                  <a:srgbClr val="1335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000"/>
              </a:lnSpc>
            </a:pPr>
            <a:r>
              <a:rPr lang="en-US" dirty="0">
                <a:solidFill>
                  <a:srgbClr val="1335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000"/>
              </a:lnSpc>
            </a:pPr>
            <a:r>
              <a:rPr lang="en-US" dirty="0">
                <a:solidFill>
                  <a:srgbClr val="1335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39090" marR="17145" indent="-33909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3352D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²</a:t>
            </a:r>
            <a:r>
              <a:rPr lang="en-US" dirty="0">
                <a:solidFill>
                  <a:srgbClr val="13352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 </a:t>
            </a:r>
            <a:r>
              <a:rPr lang="en-US" spc="90" dirty="0">
                <a:solidFill>
                  <a:srgbClr val="13352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Format,</a:t>
            </a:r>
            <a:r>
              <a:rPr lang="en-US" b="1" spc="7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en-US" b="1" spc="3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bullets</a:t>
            </a:r>
            <a:r>
              <a:rPr lang="en-US" b="1" spc="6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b="1" spc="3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SPELL CHECK</a:t>
            </a:r>
            <a:endParaRPr lang="en-US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900"/>
              </a:lnSpc>
              <a:spcBef>
                <a:spcPts val="25"/>
              </a:spcBef>
            </a:pPr>
            <a:r>
              <a:rPr lang="en-US" dirty="0">
                <a:solidFill>
                  <a:srgbClr val="1335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000"/>
              </a:lnSpc>
            </a:pPr>
            <a:r>
              <a:rPr lang="en-US" dirty="0">
                <a:solidFill>
                  <a:srgbClr val="1335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000"/>
              </a:lnSpc>
            </a:pPr>
            <a:r>
              <a:rPr lang="en-US" dirty="0">
                <a:solidFill>
                  <a:srgbClr val="1335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39090" marR="338455" indent="-33909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3352D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²</a:t>
            </a:r>
            <a:r>
              <a:rPr lang="en-US" dirty="0">
                <a:solidFill>
                  <a:srgbClr val="13352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 </a:t>
            </a:r>
            <a:r>
              <a:rPr lang="en-US" spc="90" dirty="0">
                <a:solidFill>
                  <a:srgbClr val="13352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Utilize</a:t>
            </a:r>
            <a:r>
              <a:rPr lang="en-US" b="1" spc="6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b="1" spc="2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en-US" b="1" spc="7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reader unfamiliar</a:t>
            </a:r>
            <a:r>
              <a:rPr lang="en-US" b="1" spc="9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b="1" spc="40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US" b="1" spc="4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endParaRPr lang="en-US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800"/>
              </a:lnSpc>
              <a:spcBef>
                <a:spcPts val="5"/>
              </a:spcBef>
            </a:pPr>
            <a:r>
              <a:rPr lang="en-US" dirty="0">
                <a:solidFill>
                  <a:srgbClr val="1335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000"/>
              </a:lnSpc>
            </a:pPr>
            <a:r>
              <a:rPr lang="en-US" dirty="0">
                <a:solidFill>
                  <a:srgbClr val="1335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000"/>
              </a:lnSpc>
            </a:pPr>
            <a:r>
              <a:rPr lang="en-US" dirty="0">
                <a:solidFill>
                  <a:srgbClr val="1335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39090" marR="303530" indent="-339090">
              <a:lnSpc>
                <a:spcPct val="8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3352D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²</a:t>
            </a:r>
            <a:r>
              <a:rPr lang="en-US" dirty="0">
                <a:solidFill>
                  <a:srgbClr val="13352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 </a:t>
            </a:r>
            <a:r>
              <a:rPr lang="en-US" spc="90" dirty="0">
                <a:solidFill>
                  <a:srgbClr val="13352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en-US" b="1" spc="3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en-US" b="1" spc="7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b="1" spc="3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graphics</a:t>
            </a:r>
            <a:r>
              <a:rPr lang="en-US" b="1" spc="7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display</a:t>
            </a:r>
            <a:r>
              <a:rPr lang="en-US" b="1" spc="6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multiple</a:t>
            </a:r>
            <a:r>
              <a:rPr lang="en-US" b="1" spc="7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pieces</a:t>
            </a:r>
            <a:r>
              <a:rPr lang="en-US" b="1" spc="5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information</a:t>
            </a:r>
            <a:endParaRPr lang="en-US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7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33733" cy="1129769"/>
          </a:xfrm>
        </p:spPr>
        <p:txBody>
          <a:bodyPr/>
          <a:lstStyle/>
          <a:p>
            <a:pPr marL="71120" marR="0">
              <a:lnSpc>
                <a:spcPts val="5755"/>
              </a:lnSpc>
              <a:spcBef>
                <a:spcPts val="0"/>
              </a:spcBef>
              <a:spcAft>
                <a:spcPts val="0"/>
              </a:spcAft>
              <a:tabLst>
                <a:tab pos="1219200" algn="l"/>
                <a:tab pos="2247900" algn="l"/>
                <a:tab pos="4229100" algn="l"/>
              </a:tabLst>
            </a:pPr>
            <a:r>
              <a:rPr lang="en-US" sz="4000" b="1" dirty="0" smtClean="0">
                <a:solidFill>
                  <a:srgbClr val="204A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It’s All About You</a:t>
            </a:r>
            <a:r>
              <a:rPr lang="en-US" sz="4000" b="1" dirty="0">
                <a:solidFill>
                  <a:srgbClr val="204A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457199" y="1404407"/>
            <a:ext cx="7670801" cy="3741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810" marR="1116965">
              <a:lnSpc>
                <a:spcPct val="10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Demonstrate that you can conceptualize a research path</a:t>
            </a:r>
            <a:endParaRPr lang="en-US" sz="3200" dirty="0">
              <a:solidFill>
                <a:srgbClr val="13352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750"/>
              </a:lnSpc>
              <a:spcBef>
                <a:spcPts val="5"/>
              </a:spcBef>
            </a:pPr>
            <a:r>
              <a:rPr lang="en-US" sz="3200" dirty="0">
                <a:solidFill>
                  <a:srgbClr val="13352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000"/>
              </a:lnSpc>
            </a:pPr>
            <a:r>
              <a:rPr lang="en-US" sz="3200" dirty="0">
                <a:solidFill>
                  <a:srgbClr val="13352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000"/>
              </a:lnSpc>
            </a:pPr>
            <a:r>
              <a:rPr lang="en-US" sz="3200" dirty="0">
                <a:solidFill>
                  <a:srgbClr val="13352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000"/>
              </a:lnSpc>
            </a:pPr>
            <a:r>
              <a:rPr lang="en-US" sz="3200" dirty="0">
                <a:solidFill>
                  <a:srgbClr val="13352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000"/>
              </a:lnSpc>
            </a:pPr>
            <a:r>
              <a:rPr lang="en-US" sz="3200" dirty="0">
                <a:solidFill>
                  <a:srgbClr val="13352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57810" marR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entire application counts, not just the research plan</a:t>
            </a:r>
            <a:endParaRPr lang="en-US" sz="3200" dirty="0">
              <a:solidFill>
                <a:srgbClr val="13352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53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3065" y="194583"/>
            <a:ext cx="7742713" cy="64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240" marR="0">
              <a:lnSpc>
                <a:spcPts val="425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204A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Applications </a:t>
            </a:r>
            <a:r>
              <a:rPr lang="en-US" sz="4000" b="1" dirty="0" smtClean="0">
                <a:solidFill>
                  <a:srgbClr val="204A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4000" b="1" spc="-145" dirty="0" smtClean="0">
                <a:solidFill>
                  <a:srgbClr val="204A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-440" dirty="0" smtClean="0">
                <a:solidFill>
                  <a:srgbClr val="204A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4000" b="1" dirty="0" smtClean="0">
                <a:solidFill>
                  <a:srgbClr val="204A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US" sz="4000" b="1" spc="-70" dirty="0" smtClean="0">
                <a:solidFill>
                  <a:srgbClr val="204A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204A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</a:t>
            </a:r>
            <a:r>
              <a:rPr lang="en-US" sz="4000" b="1" spc="-70" dirty="0">
                <a:solidFill>
                  <a:srgbClr val="204A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000" b="1" dirty="0">
                <a:solidFill>
                  <a:srgbClr val="204A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746" y="697301"/>
            <a:ext cx="1628775" cy="1083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287867" y="1549440"/>
            <a:ext cx="6483879" cy="4282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9925" marR="0">
              <a:lnSpc>
                <a:spcPts val="393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will your project</a:t>
            </a:r>
            <a:endParaRPr lang="en-US" sz="3200" dirty="0">
              <a:solidFill>
                <a:srgbClr val="13352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69925" marR="0">
              <a:lnSpc>
                <a:spcPct val="115000"/>
              </a:lnSpc>
              <a:spcBef>
                <a:spcPts val="17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further social goals?</a:t>
            </a:r>
            <a:endParaRPr lang="en-US" sz="3200" dirty="0">
              <a:solidFill>
                <a:srgbClr val="13352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"/>
              </a:lnSpc>
              <a:spcBef>
                <a:spcPts val="25"/>
              </a:spcBef>
            </a:pPr>
            <a:r>
              <a:rPr lang="en-US" sz="3200" dirty="0">
                <a:solidFill>
                  <a:srgbClr val="13352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000"/>
              </a:lnSpc>
            </a:pPr>
            <a:r>
              <a:rPr lang="en-US" sz="3200" dirty="0">
                <a:solidFill>
                  <a:srgbClr val="13352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000"/>
              </a:lnSpc>
            </a:pPr>
            <a:r>
              <a:rPr lang="en-US" sz="3200" dirty="0">
                <a:solidFill>
                  <a:srgbClr val="13352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000"/>
              </a:lnSpc>
            </a:pPr>
            <a:r>
              <a:rPr lang="en-US" sz="3200" dirty="0">
                <a:solidFill>
                  <a:srgbClr val="13352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000"/>
              </a:lnSpc>
            </a:pPr>
            <a:r>
              <a:rPr lang="en-US" sz="3200" dirty="0">
                <a:solidFill>
                  <a:srgbClr val="13352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669925" marR="1693545">
              <a:lnSpc>
                <a:spcPct val="10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 your research have policy implications?</a:t>
            </a:r>
            <a:endParaRPr lang="en-US" sz="3200" dirty="0">
              <a:solidFill>
                <a:srgbClr val="13352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308" y="6185851"/>
            <a:ext cx="1908213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7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924" y="151812"/>
            <a:ext cx="48433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204A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Investigate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510" y="225228"/>
            <a:ext cx="2628900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87675" y="1664413"/>
            <a:ext cx="7746716" cy="348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5060" marR="2143760">
              <a:lnSpc>
                <a:spcPct val="18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is your</a:t>
            </a:r>
            <a:r>
              <a:rPr lang="en-US" sz="2800" b="1" spc="-5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spc="-5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oject unique? </a:t>
            </a:r>
            <a:endParaRPr lang="en-US" sz="2800" b="1" dirty="0" smtClean="0">
              <a:solidFill>
                <a:srgbClr val="13352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15060" marR="2143760">
              <a:lnSpc>
                <a:spcPct val="18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US" sz="2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doing similar</a:t>
            </a:r>
            <a:r>
              <a:rPr lang="en-US" sz="2800" b="1" spc="-5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work?</a:t>
            </a:r>
            <a:endParaRPr lang="en-US" sz="280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15060" marR="0">
              <a:lnSpc>
                <a:spcPts val="3460"/>
              </a:lnSpc>
              <a:spcBef>
                <a:spcPts val="29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statistics to show whe</a:t>
            </a:r>
            <a:r>
              <a:rPr lang="en-US" sz="2800" b="1" spc="-5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the</a:t>
            </a:r>
            <a:r>
              <a:rPr lang="en-US" sz="2800" b="1" spc="-5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="1" spc="-115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2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a gap in scientific knowledge that you aim to</a:t>
            </a:r>
            <a:endParaRPr lang="en-US" sz="280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15060" marR="0">
              <a:lnSpc>
                <a:spcPts val="33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1335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fill</a:t>
            </a:r>
            <a:endParaRPr lang="en-US" sz="2800" dirty="0">
              <a:solidFill>
                <a:srgbClr val="13352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602" y="6150446"/>
            <a:ext cx="1906905" cy="63563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mv="urn:schemas-microsoft-com:mac:vml" xmlns:mo="http://schemas.microsoft.com/office/mac/office/2008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4058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747</TotalTime>
  <Words>370</Words>
  <Application>Microsoft Macintosh PowerPoint</Application>
  <PresentationFormat>On-screen Show (4:3)</PresentationFormat>
  <Paragraphs>265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Calibri</vt:lpstr>
      <vt:lpstr>Century Gothic</vt:lpstr>
      <vt:lpstr>Courier New</vt:lpstr>
      <vt:lpstr>Garamond</vt:lpstr>
      <vt:lpstr>Gotham Book</vt:lpstr>
      <vt:lpstr>Palatino Linotype</vt:lpstr>
      <vt:lpstr>Times New Roman</vt:lpstr>
      <vt:lpstr>Wingdings</vt:lpstr>
      <vt:lpstr>Arial</vt:lpstr>
      <vt:lpstr>Adjacency</vt:lpstr>
      <vt:lpstr>Writing winning Graduate Fellowship and Graduate Research Applications</vt:lpstr>
      <vt:lpstr>Identify Funding Sources </vt:lpstr>
      <vt:lpstr>Reading the Instructions </vt:lpstr>
      <vt:lpstr>Your Ideas </vt:lpstr>
      <vt:lpstr>Plan Ahead </vt:lpstr>
      <vt:lpstr>Tailor Proposal to Funding Agency </vt:lpstr>
      <vt:lpstr>It’s All About You~ </vt:lpstr>
      <vt:lpstr>PowerPoint Presentation</vt:lpstr>
      <vt:lpstr>PowerPoint Presentation</vt:lpstr>
      <vt:lpstr>PowerPoint Presentation</vt:lpstr>
      <vt:lpstr>Budgeting for Research Programs</vt:lpstr>
      <vt:lpstr>What are indirect costs (IDC)? </vt:lpstr>
      <vt:lpstr>Research Programs:          Budgeting and Accounting </vt:lpstr>
      <vt:lpstr>Budgeting Goals</vt:lpstr>
      <vt:lpstr>The Budget: Line – By - Line</vt:lpstr>
      <vt:lpstr>Common Budget Mistakes </vt:lpstr>
      <vt:lpstr>The Review Process, or Writing Backward for Progress</vt:lpstr>
      <vt:lpstr>The Review Process </vt:lpstr>
      <vt:lpstr>How Proposals Are Reviewed</vt:lpstr>
      <vt:lpstr>General Comments</vt:lpstr>
      <vt:lpstr>The Goal is in Sight</vt:lpstr>
      <vt:lpstr>$$ Reward </vt:lpstr>
      <vt:lpstr>Be Persistent!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ISP Website Update</dc:title>
  <dc:creator>Rachel Warner</dc:creator>
  <cp:lastModifiedBy>Microsoft Office User</cp:lastModifiedBy>
  <cp:revision>67</cp:revision>
  <dcterms:created xsi:type="dcterms:W3CDTF">2015-04-14T11:57:12Z</dcterms:created>
  <dcterms:modified xsi:type="dcterms:W3CDTF">2017-02-10T21:36:34Z</dcterms:modified>
</cp:coreProperties>
</file>