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48"/>
  </p:notesMasterIdLst>
  <p:sldIdLst>
    <p:sldId id="256" r:id="rId2"/>
    <p:sldId id="261" r:id="rId3"/>
    <p:sldId id="272" r:id="rId4"/>
    <p:sldId id="268" r:id="rId5"/>
    <p:sldId id="269" r:id="rId6"/>
    <p:sldId id="271" r:id="rId7"/>
    <p:sldId id="270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16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307" r:id="rId42"/>
    <p:sldId id="308" r:id="rId43"/>
    <p:sldId id="309" r:id="rId44"/>
    <p:sldId id="311" r:id="rId45"/>
    <p:sldId id="312" r:id="rId46"/>
    <p:sldId id="313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2D"/>
    <a:srgbClr val="5F635D"/>
    <a:srgbClr val="600000"/>
    <a:srgbClr val="420000"/>
    <a:srgbClr val="85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7"/>
    <p:restoredTop sz="50159"/>
  </p:normalViewPr>
  <p:slideViewPr>
    <p:cSldViewPr snapToGrid="0" snapToObjects="1">
      <p:cViewPr varScale="1">
        <p:scale>
          <a:sx n="65" d="100"/>
          <a:sy n="65" d="100"/>
        </p:scale>
        <p:origin x="2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7BFD-ED0E-2E4A-A134-9808A1976D8F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089E-E07E-E949-9A8C-99DAC697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089E-E07E-E949-9A8C-99DAC6976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089E-E07E-E949-9A8C-99DAC6976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089E-E07E-E949-9A8C-99DAC6976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01E0BC7-3A6E-8149-A94F-3D3445B8285C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4" tIns="0" rIns="19044" bIns="0" anchor="b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/>
            <a:r>
              <a:rPr lang="en-US" altLang="en-US" sz="1000" i="1"/>
              <a:t>150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83025" y="8683625"/>
            <a:ext cx="2974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4" tIns="0" rIns="19044" bIns="0" anchor="b"/>
          <a:lstStyle>
            <a:lvl1pPr defTabSz="9525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/>
            <a:r>
              <a:rPr lang="en-US" altLang="en-US" sz="1000" i="1"/>
              <a:t>153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42950"/>
            <a:ext cx="3238500" cy="2428875"/>
          </a:xfrm>
          <a:ln w="25400" cap="flat">
            <a:solidFill>
              <a:schemeClr val="tx1"/>
            </a:solidFill>
          </a:ln>
        </p:spPr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20750" y="3509963"/>
            <a:ext cx="5016500" cy="4941887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42" tIns="46021" rIns="92042" bIns="46021"/>
          <a:lstStyle/>
          <a:p>
            <a:pPr eaLnBrk="1" hangingPunct="1"/>
            <a:r>
              <a:rPr lang="en-US" altLang="en-US" i="1">
                <a:ea typeface="MS PGothic" charset="-128"/>
              </a:rPr>
              <a:t>Body of Knowledge Cross References</a:t>
            </a:r>
            <a:r>
              <a:rPr lang="en-US" altLang="en-US">
                <a:ea typeface="MS PGothic" charset="-128"/>
              </a:rPr>
              <a:t>:  I.B.; I.B.2; I.B.3; I.B.4</a:t>
            </a:r>
          </a:p>
          <a:p>
            <a:pPr eaLnBrk="1" hangingPunct="1"/>
            <a:r>
              <a:rPr lang="en-US" altLang="en-US" i="1">
                <a:ea typeface="MS PGothic" charset="-128"/>
              </a:rPr>
              <a:t>Curriculum Reference</a:t>
            </a:r>
            <a:r>
              <a:rPr lang="en-US" altLang="en-US">
                <a:ea typeface="MS PGothic" charset="-128"/>
              </a:rPr>
              <a:t>: 1.IV.B.2</a:t>
            </a:r>
          </a:p>
          <a:p>
            <a:pPr eaLnBrk="1" hangingPunct="1"/>
            <a:r>
              <a:rPr lang="en-US" altLang="en-US" i="1">
                <a:ea typeface="MS PGothic" charset="-128"/>
              </a:rPr>
              <a:t>Goal:</a:t>
            </a:r>
            <a:r>
              <a:rPr lang="en-US" altLang="en-US">
                <a:ea typeface="MS PGothic" charset="-128"/>
              </a:rPr>
              <a:t> </a:t>
            </a:r>
            <a:r>
              <a:rPr lang="en-US" altLang="en-US" i="1">
                <a:ea typeface="MS PGothic" charset="-128"/>
              </a:rPr>
              <a:t>This module will describe the basic elements of a good proposal, and will focus on the ways that these elements must come together to form a quality, cohesive application.</a:t>
            </a:r>
          </a:p>
          <a:p>
            <a:pPr eaLnBrk="1" hangingPunct="1"/>
            <a:r>
              <a:rPr lang="en-US" altLang="en-US">
                <a:ea typeface="MS PGothic" charset="-128"/>
              </a:rPr>
              <a:t>Part of Stand-Alone module; refer to the</a:t>
            </a:r>
            <a:r>
              <a:rPr lang="en-US" altLang="en-US" b="1">
                <a:ea typeface="MS PGothic" charset="-128"/>
              </a:rPr>
              <a:t> Building Blocks</a:t>
            </a:r>
            <a:r>
              <a:rPr lang="en-US" altLang="en-US">
                <a:ea typeface="MS PGothic" charset="-128"/>
              </a:rPr>
              <a:t> for full detail.  This specific concept is included in the excerpt from </a:t>
            </a:r>
            <a:r>
              <a:rPr lang="en-US" altLang="en-US" i="1">
                <a:ea typeface="MS PGothic" charset="-128"/>
              </a:rPr>
              <a:t>The Grant Advisor</a:t>
            </a:r>
            <a:r>
              <a:rPr lang="en-US" altLang="en-US">
                <a:ea typeface="MS PGothic" charset="-128"/>
              </a:rPr>
              <a:t>, found in the </a:t>
            </a:r>
            <a:r>
              <a:rPr lang="en-US" altLang="en-US" b="1">
                <a:ea typeface="MS PGothic" charset="-128"/>
              </a:rPr>
              <a:t>Building Blocks.</a:t>
            </a:r>
          </a:p>
        </p:txBody>
      </p:sp>
    </p:spTree>
    <p:extLst>
      <p:ext uri="{BB962C8B-B14F-4D97-AF65-F5344CB8AC3E}">
        <p14:creationId xmlns:p14="http://schemas.microsoft.com/office/powerpoint/2010/main" val="195429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B82B-B81A-C54A-8FD7-50207431E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133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85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MSU International Studies and Programs</a:t>
            </a:r>
            <a:endParaRPr lang="en-US" dirty="0"/>
          </a:p>
        </p:txBody>
      </p:sp>
      <p:pic>
        <p:nvPicPr>
          <p:cNvPr id="9" name="Picture 8" descr="helmet_green_PMS_567 (1)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35" y="5636756"/>
            <a:ext cx="365761" cy="4247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s://www2.fundsforngos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grants.gov" TargetMode="External"/><Relationship Id="rId4" Type="http://schemas.openxmlformats.org/officeDocument/2006/relationships/hyperlink" Target="mailto:http://foundationcenter.org/find-funding/fdo-quick-start" TargetMode="External"/><Relationship Id="rId5" Type="http://schemas.openxmlformats.org/officeDocument/2006/relationships/hyperlink" Target="mailto:https://www.tgci.com/" TargetMode="External"/><Relationship Id="rId6" Type="http://schemas.openxmlformats.org/officeDocument/2006/relationships/hyperlink" Target="mailto:https://grandchallenges.org/grant-opportunities" TargetMode="External"/><Relationship Id="rId7" Type="http://schemas.openxmlformats.org/officeDocument/2006/relationships/hyperlink" Target="mailto:http://www.oie.int/support-to-oie-members/world-fund-governance/introduction/" TargetMode="External"/><Relationship Id="rId8" Type="http://schemas.openxmlformats.org/officeDocument/2006/relationships/hyperlink" Target="mailto:http://staff.lib.msu.edu/harris23/grants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http://www.funding.scival.com.proxy2.cl.msu.edu/hom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291" y="1385712"/>
            <a:ext cx="6956778" cy="838200"/>
          </a:xfrm>
        </p:spPr>
        <p:txBody>
          <a:bodyPr/>
          <a:lstStyle/>
          <a:p>
            <a:r>
              <a:rPr lang="en-US" sz="4000" b="1" dirty="0">
                <a:solidFill>
                  <a:srgbClr val="13352D"/>
                </a:solidFill>
                <a:latin typeface="+mn-lt"/>
              </a:rPr>
              <a:t>The	</a:t>
            </a:r>
            <a:r>
              <a:rPr lang="en-US" sz="4000" b="1" dirty="0" smtClean="0">
                <a:solidFill>
                  <a:srgbClr val="13352D"/>
                </a:solidFill>
                <a:latin typeface="+mn-lt"/>
              </a:rPr>
              <a:t> Grants</a:t>
            </a:r>
            <a:r>
              <a:rPr lang="en-US" sz="4000" b="1" dirty="0">
                <a:solidFill>
                  <a:srgbClr val="13352D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13352D"/>
                </a:solidFill>
                <a:latin typeface="+mn-lt"/>
              </a:rPr>
              <a:t>Process</a:t>
            </a:r>
            <a:r>
              <a:rPr lang="en-US" sz="4000" b="1" dirty="0">
                <a:solidFill>
                  <a:srgbClr val="13352D"/>
                </a:solidFill>
                <a:latin typeface="+mn-lt"/>
              </a:rPr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309" y="2923823"/>
            <a:ext cx="6461760" cy="34656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3352D"/>
                </a:solidFill>
              </a:rPr>
              <a:t>An Introduction to</a:t>
            </a:r>
            <a:r>
              <a:rPr lang="en-US" sz="3600" b="1" dirty="0">
                <a:solidFill>
                  <a:srgbClr val="13352D"/>
                </a:solidFill>
              </a:rPr>
              <a:t> </a:t>
            </a:r>
            <a:r>
              <a:rPr lang="en-US" sz="3600" b="1" dirty="0" smtClean="0">
                <a:solidFill>
                  <a:srgbClr val="13352D"/>
                </a:solidFill>
              </a:rPr>
              <a:t>Proposal</a:t>
            </a:r>
            <a:endParaRPr lang="en-US" sz="3600" dirty="0">
              <a:solidFill>
                <a:srgbClr val="13352D"/>
              </a:solidFill>
            </a:endParaRPr>
          </a:p>
          <a:p>
            <a:r>
              <a:rPr lang="en-US" sz="3600" b="1" dirty="0">
                <a:solidFill>
                  <a:srgbClr val="13352D"/>
                </a:solidFill>
              </a:rPr>
              <a:t>Development</a:t>
            </a:r>
            <a:endParaRPr lang="en-US" sz="3600" dirty="0">
              <a:solidFill>
                <a:srgbClr val="13352D"/>
              </a:solidFill>
            </a:endParaRP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848577" y="51009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3352D"/>
                </a:solidFill>
              </a:rPr>
              <a:t>Mary Anne Walker </a:t>
            </a:r>
          </a:p>
          <a:p>
            <a:endParaRPr lang="en-US" sz="2000" b="1" dirty="0" smtClean="0">
              <a:solidFill>
                <a:srgbClr val="13352D"/>
              </a:solidFill>
            </a:endParaRPr>
          </a:p>
          <a:p>
            <a:r>
              <a:rPr lang="en-US" sz="2000" b="1" dirty="0" smtClean="0">
                <a:solidFill>
                  <a:srgbClr val="13352D"/>
                </a:solidFill>
              </a:rPr>
              <a:t>Fall 2017</a:t>
            </a:r>
            <a:endParaRPr lang="en-US" sz="2000" b="1" dirty="0">
              <a:solidFill>
                <a:srgbClr val="133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5" marR="0">
              <a:lnSpc>
                <a:spcPts val="4780"/>
              </a:lnSpc>
              <a:spcBef>
                <a:spcPts val="0"/>
              </a:spcBef>
              <a:spcAft>
                <a:spcPts val="0"/>
              </a:spcAft>
              <a:tabLst>
                <a:tab pos="1968500" algn="l"/>
              </a:tabLst>
            </a:pPr>
            <a:r>
              <a:rPr lang="en-US" sz="4000" b="1" dirty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Getting	Started: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4" y="1281441"/>
            <a:ext cx="7620000" cy="5473700"/>
          </a:xfrm>
        </p:spPr>
        <p:txBody>
          <a:bodyPr>
            <a:normAutofit lnSpcReduction="10000"/>
          </a:bodyPr>
          <a:lstStyle/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Read </a:t>
            </a:r>
            <a:r>
              <a:rPr lang="en-US" dirty="0"/>
              <a:t>and understand the </a:t>
            </a:r>
            <a:r>
              <a:rPr lang="en-US" dirty="0" smtClean="0"/>
              <a:t>guidelines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Review </a:t>
            </a:r>
            <a:r>
              <a:rPr lang="en-US" dirty="0"/>
              <a:t>past </a:t>
            </a:r>
            <a:r>
              <a:rPr lang="en-US" dirty="0" smtClean="0"/>
              <a:t>awardees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Develop </a:t>
            </a:r>
            <a:r>
              <a:rPr lang="en-US" dirty="0"/>
              <a:t>a </a:t>
            </a:r>
            <a:r>
              <a:rPr lang="en-US" dirty="0" smtClean="0"/>
              <a:t>plan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Identify </a:t>
            </a:r>
            <a:r>
              <a:rPr lang="en-US" dirty="0"/>
              <a:t>supporting data needed and key graphic </a:t>
            </a:r>
            <a:r>
              <a:rPr lang="en-US" dirty="0" smtClean="0"/>
              <a:t>representations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Establish </a:t>
            </a:r>
            <a:r>
              <a:rPr lang="en-US" dirty="0"/>
              <a:t>a timeline for completion of the proposal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Identify </a:t>
            </a:r>
            <a:r>
              <a:rPr lang="en-US" dirty="0"/>
              <a:t>the primary writer and the role of the other </a:t>
            </a:r>
            <a:r>
              <a:rPr lang="en-US" dirty="0" smtClean="0"/>
              <a:t>  collaborators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 Contact </a:t>
            </a:r>
            <a:r>
              <a:rPr lang="en-US" dirty="0"/>
              <a:t>the granting agency for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The 90% Rule of Grant writing</a:t>
            </a:r>
            <a:endParaRPr lang="en-US" sz="4000" dirty="0">
              <a:solidFill>
                <a:srgbClr val="13352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64400" cy="48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Understanding </a:t>
            </a:r>
            <a:r>
              <a:rPr lang="en-US" b="1" dirty="0"/>
              <a:t>the guidelines/requirements</a:t>
            </a: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Developing </a:t>
            </a:r>
            <a:r>
              <a:rPr lang="en-US" b="1" dirty="0"/>
              <a:t>a </a:t>
            </a:r>
            <a:r>
              <a:rPr lang="en-US" b="1" dirty="0" smtClean="0"/>
              <a:t>sound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project </a:t>
            </a:r>
            <a:r>
              <a:rPr lang="en-US" b="1" dirty="0"/>
              <a:t>concept, </a:t>
            </a:r>
            <a:r>
              <a:rPr lang="en-US" b="1" dirty="0" smtClean="0"/>
              <a:t>including </a:t>
            </a:r>
            <a:r>
              <a:rPr lang="en-US" b="1" dirty="0"/>
              <a:t>data</a:t>
            </a: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Identifying </a:t>
            </a:r>
            <a:r>
              <a:rPr lang="en-US" b="1" dirty="0"/>
              <a:t>and correcting the gaps in required </a:t>
            </a:r>
            <a:r>
              <a:rPr lang="en-US" b="1" dirty="0" smtClean="0"/>
              <a:t>  information</a:t>
            </a:r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Expanding </a:t>
            </a:r>
            <a:r>
              <a:rPr lang="en-US" b="1" dirty="0"/>
              <a:t>the concept to match the </a:t>
            </a:r>
            <a:r>
              <a:rPr lang="en-US" b="1" dirty="0" smtClean="0"/>
              <a:t>guidelines</a:t>
            </a: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Identifying </a:t>
            </a:r>
            <a:r>
              <a:rPr lang="en-US" b="1" dirty="0"/>
              <a:t>costs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______________________________________________________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 Writing/Submitting </a:t>
            </a:r>
            <a:r>
              <a:rPr lang="en-US" b="1" dirty="0"/>
              <a:t>the proposal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13600" y="2462703"/>
            <a:ext cx="1257300" cy="442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06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90%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75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3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3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35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6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34447" cy="1143000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A pre-proposal by any </a:t>
            </a:r>
            <a:r>
              <a:rPr lang="en-US" sz="3600" b="1" dirty="0" smtClean="0">
                <a:latin typeface="+mn-lt"/>
              </a:rPr>
              <a:t>other name…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ts val="1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Concept Paper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None/>
              <a:tabLst>
                <a:tab pos="533400" algn="l"/>
              </a:tabLs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850"/>
              </a:lnSpc>
              <a:spcBef>
                <a:spcPts val="15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800" dirty="0" smtClean="0"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850"/>
              </a:lnSpc>
              <a:spcBef>
                <a:spcPts val="15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Letter 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of Interest/ </a:t>
            </a: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Inquiry</a:t>
            </a:r>
          </a:p>
          <a:p>
            <a:pPr marL="0" marR="0" indent="0">
              <a:lnSpc>
                <a:spcPts val="850"/>
              </a:lnSpc>
              <a:spcBef>
                <a:spcPts val="15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500"/>
              </a:lnSpc>
              <a:spcBef>
                <a:spcPts val="4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White Paper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None/>
              <a:tabLst>
                <a:tab pos="533400" algn="l"/>
              </a:tabLs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Preliminary Proposal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22" y="2118167"/>
            <a:ext cx="3981692" cy="41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6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+mn-lt"/>
              </a:rPr>
              <a:t>Starting </a:t>
            </a:r>
            <a:r>
              <a:rPr lang="en-US" sz="3600" b="1" dirty="0">
                <a:latin typeface="+mn-lt"/>
              </a:rPr>
              <a:t>with a Basic Concept Note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Brainstorm </a:t>
            </a:r>
            <a:r>
              <a:rPr lang="en-US" sz="2800" b="1" dirty="0"/>
              <a:t>to develop a framework for </a:t>
            </a:r>
            <a:r>
              <a:rPr lang="en-US" sz="2800" b="1" dirty="0" smtClean="0"/>
              <a:t>  the final proposal</a:t>
            </a:r>
            <a:endParaRPr lang="en-US" sz="2800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Answer </a:t>
            </a:r>
            <a:r>
              <a:rPr lang="en-US" sz="2800" b="1" dirty="0"/>
              <a:t>questions relating to the project, can you articulate the plan start to finish?</a:t>
            </a: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Identify </a:t>
            </a:r>
            <a:r>
              <a:rPr lang="en-US" sz="2800" b="1" dirty="0"/>
              <a:t>who will develop each section, what other information is needed, are partners required to fill in the gaps?</a:t>
            </a:r>
            <a:endParaRPr lang="en-US" sz="28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4956174"/>
            <a:ext cx="162718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20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208"/>
            <a:ext cx="76200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atin typeface="+mn-lt"/>
              </a:rPr>
              <a:t>Developing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a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Project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Proposal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Strategic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Visioning</a:t>
            </a:r>
          </a:p>
          <a:p>
            <a:pPr marL="114300" indent="0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b="1" dirty="0"/>
              <a:t>Outline Project Description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Who</a:t>
            </a:r>
            <a:r>
              <a:rPr lang="en-US" sz="2400" b="1" dirty="0"/>
              <a:t>?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What</a:t>
            </a:r>
            <a:r>
              <a:rPr lang="en-US" sz="2400" b="1" dirty="0"/>
              <a:t>?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Where</a:t>
            </a:r>
            <a:r>
              <a:rPr lang="en-US" sz="2400" b="1" dirty="0"/>
              <a:t>?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How </a:t>
            </a:r>
            <a:r>
              <a:rPr lang="en-US" sz="2400" b="1" dirty="0"/>
              <a:t>Long?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Why?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12" y="3482310"/>
            <a:ext cx="2918490" cy="29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4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390" marR="0">
              <a:lnSpc>
                <a:spcPts val="478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3416300" algn="l"/>
                <a:tab pos="4013200" algn="l"/>
                <a:tab pos="4419600" algn="l"/>
              </a:tabLst>
            </a:pPr>
            <a:r>
              <a:rPr lang="en-US" sz="4800" b="1" dirty="0" smtClean="0">
                <a:solidFill>
                  <a:srgbClr val="42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/>
            </a:r>
            <a:br>
              <a:rPr lang="en-US" sz="4800" b="1" dirty="0" smtClean="0">
                <a:solidFill>
                  <a:srgbClr val="42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en-US" sz="4400" b="1" dirty="0" smtClean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The</a:t>
            </a:r>
            <a:r>
              <a:rPr lang="en-US" sz="4400" b="1" dirty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	</a:t>
            </a:r>
            <a:r>
              <a:rPr lang="en-US" sz="4400" b="1" dirty="0" smtClean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Function of a</a:t>
            </a:r>
            <a:r>
              <a:rPr lang="en-US" sz="4400" b="1" dirty="0">
                <a:solidFill>
                  <a:srgbClr val="13352D"/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	Proposal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/>
              <a:t>The Function of a Proposal</a:t>
            </a:r>
            <a:endParaRPr lang="en-US" sz="24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Presents a compelling argument for </a:t>
            </a:r>
            <a:r>
              <a:rPr lang="en-US" sz="2400" b="1" dirty="0" smtClean="0"/>
              <a:t>funding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Represents the organization’s credibility and </a:t>
            </a:r>
            <a:r>
              <a:rPr lang="en-US" sz="2400" b="1" dirty="0" smtClean="0"/>
              <a:t>capacity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/>
              <a:t>Describes the project in persuasive </a:t>
            </a:r>
            <a:r>
              <a:rPr lang="en-US" sz="2400" b="1" dirty="0" smtClean="0"/>
              <a:t>terms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Provides </a:t>
            </a:r>
            <a:r>
              <a:rPr lang="en-US" sz="2400" b="1" dirty="0"/>
              <a:t>mechanism for </a:t>
            </a:r>
            <a:r>
              <a:rPr lang="en-US" sz="2400" b="1" dirty="0" smtClean="0"/>
              <a:t>evaluation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Tests </a:t>
            </a:r>
            <a:r>
              <a:rPr lang="en-US" sz="2400" b="1" dirty="0"/>
              <a:t>the ability of the individual to articulate/ </a:t>
            </a:r>
            <a:r>
              <a:rPr lang="en-US" sz="2400" b="1" dirty="0" smtClean="0"/>
              <a:t>conceptualize: If </a:t>
            </a:r>
            <a:r>
              <a:rPr lang="en-US" sz="2400" b="1" dirty="0"/>
              <a:t>you can state it well, you probably can deliver the project</a:t>
            </a:r>
            <a:endParaRPr lang="en-US" sz="24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5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>
                <a:latin typeface="+mn-lt"/>
              </a:rPr>
              <a:t>The </a:t>
            </a:r>
            <a:r>
              <a:rPr lang="en-US" sz="3200" b="1" dirty="0">
                <a:latin typeface="+mn-lt"/>
              </a:rPr>
              <a:t>Essential Components of a Proposal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Introduction</a:t>
            </a: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Statement </a:t>
            </a:r>
            <a:r>
              <a:rPr lang="en-US" sz="2800" b="1" dirty="0"/>
              <a:t>of </a:t>
            </a:r>
            <a:r>
              <a:rPr lang="en-US" sz="2800" b="1" dirty="0" smtClean="0"/>
              <a:t>Need/Rationale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Goals/Objectives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Organizational Support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Personnel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/>
              <a:t>  Expected Outcomes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Evaluation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 Budget </a:t>
            </a: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and Budget Narrative</a:t>
            </a:r>
            <a:endParaRPr lang="en-US" sz="2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4" y="3306725"/>
            <a:ext cx="2907766" cy="19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95549" cy="11430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>
                <a:latin typeface="+mn-lt"/>
              </a:rPr>
              <a:t>Description </a:t>
            </a:r>
            <a:r>
              <a:rPr lang="en-US" sz="3200" b="1" dirty="0">
                <a:latin typeface="+mn-lt"/>
              </a:rPr>
              <a:t>of the Approach </a:t>
            </a:r>
            <a:r>
              <a:rPr lang="en-US" sz="3200" b="1" dirty="0" smtClean="0">
                <a:latin typeface="+mn-lt"/>
              </a:rPr>
              <a:t>to </a:t>
            </a:r>
            <a:r>
              <a:rPr lang="en-US" sz="3600" b="1" dirty="0" smtClean="0">
                <a:latin typeface="+mn-lt"/>
              </a:rPr>
              <a:t>Solve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200" b="1" dirty="0">
                <a:latin typeface="+mn-lt"/>
              </a:rPr>
              <a:t>the Problem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Identifies </a:t>
            </a:r>
            <a:r>
              <a:rPr lang="en-US" b="1" dirty="0"/>
              <a:t>then modifies, improves, expands, previous efforts; may suggest a new </a:t>
            </a:r>
            <a:r>
              <a:rPr lang="en-US" b="1" dirty="0" smtClean="0"/>
              <a:t>approach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Discusses </a:t>
            </a:r>
            <a:r>
              <a:rPr lang="en-US" b="1" dirty="0"/>
              <a:t>specific actions and </a:t>
            </a:r>
            <a:r>
              <a:rPr lang="en-US" b="1" dirty="0" smtClean="0"/>
              <a:t>implementation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Justifies </a:t>
            </a:r>
            <a:r>
              <a:rPr lang="en-US" b="1" dirty="0"/>
              <a:t>these in terms of the outcomes to be </a:t>
            </a:r>
            <a:r>
              <a:rPr lang="en-US" b="1" dirty="0" smtClean="0"/>
              <a:t>achieved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Provides </a:t>
            </a:r>
            <a:r>
              <a:rPr lang="en-US" b="1" dirty="0"/>
              <a:t>information as to how the process and </a:t>
            </a:r>
            <a:r>
              <a:rPr lang="en-US" b="1" dirty="0" smtClean="0"/>
              <a:t>  outcome </a:t>
            </a:r>
            <a:r>
              <a:rPr lang="en-US" b="1" dirty="0"/>
              <a:t>will be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1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Links </a:t>
            </a:r>
            <a:r>
              <a:rPr lang="en-US" sz="3600" b="1" dirty="0">
                <a:latin typeface="+mn-lt"/>
              </a:rPr>
              <a:t>Between Actions to be Taken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b="1" dirty="0">
                <a:latin typeface="+mn-lt"/>
              </a:rPr>
              <a:t>and Statement of Problem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The problem you are addressing is always the essential </a:t>
            </a:r>
            <a:r>
              <a:rPr lang="en-US" b="1" dirty="0" smtClean="0"/>
              <a:t>element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Each action should link the proposed solution to the      problem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Whenever </a:t>
            </a:r>
            <a:r>
              <a:rPr lang="en-US" b="1" dirty="0"/>
              <a:t>possible, each action should also tie directly to how you will measure your success (Note: sometimes identifying the completion date of an activity can be evidence of success)</a:t>
            </a:r>
            <a:endParaRPr lang="en-US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Budgets </a:t>
            </a:r>
            <a:r>
              <a:rPr lang="en-US" b="1" dirty="0"/>
              <a:t>evolve from the actions required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2" y="489098"/>
            <a:ext cx="6742798" cy="247345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latin typeface="+mn-lt"/>
              </a:rPr>
              <a:t>Are others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doing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similar work?</a:t>
            </a: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is your project unique?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419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39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6957" y="2011364"/>
            <a:ext cx="6812467" cy="515276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dehshiri\Desktop\Cap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7" y="624596"/>
            <a:ext cx="7371693" cy="55617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09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Will Perform the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Identify the persons/organization who will perform the proposed work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Identify collaborators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State </a:t>
            </a:r>
            <a:r>
              <a:rPr lang="en-US" b="1" dirty="0"/>
              <a:t>their expertise, roles on the project, and capacity to do the </a:t>
            </a:r>
            <a:r>
              <a:rPr lang="en-US" b="1" dirty="0" smtClean="0"/>
              <a:t>work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Network </a:t>
            </a:r>
            <a:r>
              <a:rPr lang="en-US" b="1" dirty="0"/>
              <a:t>early with potential collaborators; you may need documentation from them that they agree to help in the project’s </a:t>
            </a:r>
            <a:r>
              <a:rPr lang="en-US" b="1" dirty="0" smtClean="0"/>
              <a:t>activities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Develop </a:t>
            </a:r>
            <a:r>
              <a:rPr lang="en-US" b="1" dirty="0"/>
              <a:t>capability/qualification statements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to</a:t>
            </a:r>
            <a:r>
              <a:rPr lang="en-US" b="1" dirty="0"/>
              <a:t> </a:t>
            </a:r>
            <a:r>
              <a:rPr lang="en-US" b="1" dirty="0" smtClean="0"/>
              <a:t>Partner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68"/>
            <a:ext cx="7620000" cy="52433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the sponsor requires collaboration</a:t>
            </a: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elements of the work are being done in separate locations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facilities or expertise are not adequate to do all the work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an external evaluation component is needed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specific expertise is needed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the project design mandates comparisons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When costs could be leveraged by having organizations with common goals working together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915" y="3029693"/>
            <a:ext cx="1597306" cy="24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4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latin typeface="+mn-lt"/>
              </a:rPr>
              <a:t>Partnering</a:t>
            </a:r>
            <a:r>
              <a:rPr lang="en-US" sz="4400" b="1" dirty="0">
                <a:latin typeface="+mn-lt"/>
              </a:rPr>
              <a:t>	Pitfalls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748" y="1258615"/>
            <a:ext cx="2785700" cy="3454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798" y="12424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Be clear about</a:t>
            </a:r>
          </a:p>
          <a:p>
            <a:r>
              <a:rPr lang="en-US" sz="2400" dirty="0"/>
              <a:t>whom is responsible for what and how resources are to be </a:t>
            </a:r>
            <a:r>
              <a:rPr lang="en-US" sz="2400" dirty="0" smtClean="0"/>
              <a:t>allocated</a:t>
            </a:r>
          </a:p>
          <a:p>
            <a:endParaRPr lang="en-US" sz="2400" dirty="0" smtClean="0"/>
          </a:p>
          <a:p>
            <a:pPr marL="342900" indent="-342900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Timeliness</a:t>
            </a:r>
            <a:endParaRPr lang="en-US" sz="2400" dirty="0"/>
          </a:p>
          <a:p>
            <a:pPr marL="342900" indent="-342900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 </a:t>
            </a:r>
            <a:r>
              <a:rPr lang="en-US" sz="2400" dirty="0" smtClean="0"/>
              <a:t>Deliverables</a:t>
            </a:r>
            <a:endParaRPr lang="en-US" sz="2400" dirty="0"/>
          </a:p>
          <a:p>
            <a:pPr marL="342900" indent="-342900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 </a:t>
            </a:r>
            <a:r>
              <a:rPr lang="en-US" sz="2400" dirty="0" smtClean="0"/>
              <a:t>Indirect Cost Return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70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+mn-lt"/>
              </a:rPr>
              <a:t>Summary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Implementation Plan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 Develop </a:t>
            </a:r>
            <a:r>
              <a:rPr lang="en-US" sz="2800" dirty="0"/>
              <a:t>outline in accordance with a </a:t>
            </a:r>
            <a:r>
              <a:rPr lang="en-US" sz="2800" dirty="0" smtClean="0"/>
              <a:t>timeline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 Achieve </a:t>
            </a:r>
            <a:r>
              <a:rPr lang="en-US" sz="2800" dirty="0"/>
              <a:t>what results by when</a:t>
            </a:r>
            <a:r>
              <a:rPr lang="en-US" sz="2800" dirty="0" smtClean="0"/>
              <a:t>?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 Use </a:t>
            </a:r>
            <a:r>
              <a:rPr lang="en-US" sz="2800" dirty="0"/>
              <a:t>charts to relate multiple pieces of information</a:t>
            </a:r>
          </a:p>
          <a:p>
            <a:pPr marL="1143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684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+mn-lt"/>
              </a:rPr>
              <a:t>Proposed Management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Plan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78" y="1139314"/>
            <a:ext cx="7448969" cy="328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marR="1303655" indent="-46482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Establish a management structure for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  <a:p>
            <a:pPr>
              <a:lnSpc>
                <a:spcPts val="800"/>
              </a:lnSpc>
              <a:spcBef>
                <a:spcPts val="35"/>
              </a:spcBef>
              <a:buClr>
                <a:srgbClr val="13352D"/>
              </a:buClr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36575" marR="600075" indent="-46482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  <a:tab pos="25527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management entity comprised of those with a vested interest in the outcome of the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project: Board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Advisors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1266" name="Picture 2" descr="ttp://projectriskcoach.com/wp-content/uploads/2012/12/Risk-Management-Plan.XSmall-300x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23" y="3721395"/>
            <a:ext cx="2857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6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050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latin typeface="+mn-lt"/>
              </a:rPr>
              <a:t>Make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It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Easy for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a Funding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Agency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to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Choose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You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84" y="1776713"/>
            <a:ext cx="7620000" cy="4800600"/>
          </a:xfrm>
        </p:spPr>
        <p:txBody>
          <a:bodyPr/>
          <a:lstStyle/>
          <a:p>
            <a:pPr marR="0" indent="-342900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language, fine to use technical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 but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jargon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500"/>
              </a:lnSpc>
              <a:spcBef>
                <a:spcPts val="3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500"/>
              </a:lnSpc>
              <a:spcBef>
                <a:spcPts val="3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500"/>
              </a:lnSpc>
              <a:spcBef>
                <a:spcPts val="30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500"/>
              </a:lnSpc>
              <a:spcBef>
                <a:spcPts val="30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</a:p>
          <a:p>
            <a:pPr marL="0" marR="0" indent="0">
              <a:lnSpc>
                <a:spcPts val="500"/>
              </a:lnSpc>
              <a:spcBef>
                <a:spcPts val="3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others are doing so you can initiate or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program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600"/>
              </a:lnSpc>
              <a:spcBef>
                <a:spcPts val="5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budgeting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Engage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external reviewer who is unfamiliar with the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-34290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-34290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750"/>
              </a:lnSpc>
              <a:spcBef>
                <a:spcPts val="10"/>
              </a:spcBef>
              <a:spcAft>
                <a:spcPts val="0"/>
              </a:spcAft>
              <a:buClr>
                <a:srgbClr val="13352D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60825" cy="1325562"/>
          </a:xfrm>
        </p:spPr>
        <p:txBody>
          <a:bodyPr/>
          <a:lstStyle/>
          <a:p>
            <a:r>
              <a:rPr lang="en-US" sz="4000" b="1" dirty="0" smtClean="0">
                <a:hlinkClick r:id="rId2"/>
              </a:rPr>
              <a:t>Establishing Contact</a:t>
            </a:r>
            <a:r>
              <a:rPr lang="en-US" sz="4000" b="1" dirty="0">
                <a:hlinkClick r:id="rId2"/>
              </a:rPr>
              <a:t> </a:t>
            </a:r>
            <a:r>
              <a:rPr lang="en-US" sz="4000" b="1" dirty="0" smtClean="0">
                <a:hlinkClick r:id="rId2"/>
              </a:rPr>
              <a:t>with the</a:t>
            </a:r>
            <a:r>
              <a:rPr lang="en-US" sz="4000" dirty="0">
                <a:hlinkClick r:id="rId2"/>
              </a:rPr>
              <a:t/>
            </a:r>
            <a:br>
              <a:rPr lang="en-US" sz="4000" dirty="0">
                <a:hlinkClick r:id="rId2"/>
              </a:rPr>
            </a:br>
            <a:r>
              <a:rPr lang="en-US" sz="4000" b="1" dirty="0" smtClean="0">
                <a:hlinkClick r:id="rId2"/>
              </a:rPr>
              <a:t>Funding Agent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1452" y="3182680"/>
            <a:ext cx="7043196" cy="50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73100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promotes your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73100" algn="l"/>
              </a:tabLst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73100" algn="l"/>
              </a:tabLst>
            </a:pPr>
            <a:r>
              <a:rPr lang="en-US" sz="2000" dirty="0"/>
              <a:t>It tests the possible compatibility between the potential funder and </a:t>
            </a:r>
            <a:r>
              <a:rPr lang="en-US" sz="2000" dirty="0" smtClean="0"/>
              <a:t>your institution</a:t>
            </a: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73100" algn="l"/>
              </a:tabLs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permits you to gather additional information about the  funder and possible reaction to your proposal 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 submit</a:t>
            </a:r>
            <a:endParaRPr lang="en-US" sz="2000" dirty="0" smtClean="0"/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673100" algn="l"/>
              </a:tabLst>
            </a:pPr>
            <a:endParaRPr lang="en-US" sz="2000" dirty="0" smtClean="0"/>
          </a:p>
          <a:p>
            <a:pPr marL="717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endParaRPr lang="en-US" dirty="0"/>
          </a:p>
          <a:p>
            <a:pPr marL="71755" marR="27813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17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endParaRPr lang="en-US" dirty="0" smtClean="0"/>
          </a:p>
          <a:p>
            <a:pPr marL="717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endParaRPr lang="en-US" dirty="0"/>
          </a:p>
          <a:p>
            <a:pPr marL="717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endParaRPr lang="en-US" dirty="0" smtClean="0"/>
          </a:p>
          <a:p>
            <a:pPr marL="7175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45"/>
              </a:spcBef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383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charset="0"/>
              <a:ea typeface="MS PGothic" charset="-128"/>
            </a:endParaRPr>
          </a:p>
        </p:txBody>
      </p:sp>
      <p:pic>
        <p:nvPicPr>
          <p:cNvPr id="49157" name="Picture 6" descr="BD18241_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888" y="1692275"/>
            <a:ext cx="5432425" cy="4692650"/>
          </a:xfrm>
        </p:spPr>
      </p:pic>
      <p:sp>
        <p:nvSpPr>
          <p:cNvPr id="307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9225" y="457200"/>
            <a:ext cx="8991600" cy="13716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/>
                <a:ea typeface="+mj-ea"/>
                <a:cs typeface="+mj-cs"/>
              </a:rPr>
              <a:t>Bringing the Elements Together: How to Demonstrate Success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3581400" y="5486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  <a:ea typeface="MS PGothic" charset="-128"/>
              </a:rPr>
              <a:t> Need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810000" y="4191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  <a:ea typeface="MS PGothic" charset="-128"/>
              </a:rPr>
              <a:t>Specific Problem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  <a:ea typeface="MS PGothic" charset="-128"/>
              </a:rPr>
              <a:t>Proposed Approach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3962400" y="2286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  <a:ea typeface="MS PGothic" charset="-128"/>
              </a:rPr>
              <a:t>Solution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6705600" y="5105400"/>
            <a:ext cx="1600200" cy="1371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781800" y="5334000"/>
            <a:ext cx="152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Arial" charset="0"/>
                <a:ea typeface="MS PGothic" charset="-128"/>
              </a:rPr>
              <a:t>Use data, figures, substantiated documentation to state the need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 b="1" dirty="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49165" name="AutoShape 14"/>
          <p:cNvSpPr>
            <a:spLocks noChangeArrowheads="1"/>
          </p:cNvSpPr>
          <p:nvPr/>
        </p:nvSpPr>
        <p:spPr bwMode="auto">
          <a:xfrm>
            <a:off x="6248400" y="3429000"/>
            <a:ext cx="1524000" cy="1447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6248400" y="3657600"/>
            <a:ext cx="152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Arial" charset="0"/>
                <a:ea typeface="MS PGothic" charset="-128"/>
              </a:rPr>
              <a:t>Use data, figures, substantiated documentation to further clarify the specific problem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1143000" y="2438400"/>
            <a:ext cx="1828800" cy="1600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1371600" y="2590800"/>
            <a:ext cx="152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charset="0"/>
                <a:ea typeface="MS PGothic" charset="-128"/>
              </a:rPr>
              <a:t>Identify methods to solve the problem in terms of previous approaches and how this model is appropriate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5943600" y="1828800"/>
            <a:ext cx="1371600" cy="1371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5999458" y="1965325"/>
            <a:ext cx="1403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Arial" charset="0"/>
                <a:ea typeface="MS PGothic" charset="-128"/>
              </a:rPr>
              <a:t>State the anticipated solution and how you will know when it is achieved</a:t>
            </a:r>
          </a:p>
        </p:txBody>
      </p:sp>
    </p:spTree>
    <p:extLst>
      <p:ext uri="{BB962C8B-B14F-4D97-AF65-F5344CB8AC3E}">
        <p14:creationId xmlns:p14="http://schemas.microsoft.com/office/powerpoint/2010/main" val="385735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Monitoring </a:t>
            </a:r>
            <a:r>
              <a:rPr lang="en-US" sz="3600" b="1" dirty="0"/>
              <a:t>and Evaluation: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/>
              <a:t>Demonstrates impact and measures progress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546"/>
            <a:ext cx="7986574" cy="4456253"/>
          </a:xfrm>
        </p:spPr>
        <p:txBody>
          <a:bodyPr/>
          <a:lstStyle/>
          <a:p>
            <a:pPr marL="6305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977900" algn="l"/>
              </a:tabLs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you meeting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targets?</a:t>
            </a:r>
          </a:p>
          <a:p>
            <a:pPr marL="28765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None/>
              <a:tabLst>
                <a:tab pos="977900" algn="l"/>
              </a:tabLst>
            </a:pPr>
            <a:r>
              <a:rPr lang="en-US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How and When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9105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  <a:tabLst>
                <a:tab pos="977900" algn="l"/>
              </a:tabLs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cs typeface="Times New Roman" panose="02020603050405020304" pitchFamily="18" charset="0"/>
              </a:rPr>
              <a:t>  </a:t>
            </a:r>
            <a:r>
              <a:rPr lang="en-US" sz="2000" b="1" dirty="0" smtClean="0"/>
              <a:t>Two types</a:t>
            </a:r>
            <a:endParaRPr lang="en-US" sz="2000" dirty="0"/>
          </a:p>
          <a:p>
            <a:pPr marL="1051560" lvl="3" indent="0">
              <a:buClr>
                <a:srgbClr val="13352D"/>
              </a:buClr>
              <a:buNone/>
            </a:pPr>
            <a:r>
              <a:rPr lang="en-US" sz="2000" b="1" dirty="0" smtClean="0"/>
              <a:t>Fiscal</a:t>
            </a:r>
            <a:endParaRPr lang="en-US" sz="2000" dirty="0"/>
          </a:p>
          <a:p>
            <a:pPr marL="1051560" lvl="3" indent="0">
              <a:buClr>
                <a:srgbClr val="13352D"/>
              </a:buClr>
              <a:buNone/>
            </a:pPr>
            <a:r>
              <a:rPr lang="en-US" sz="2000" b="1" dirty="0" smtClean="0"/>
              <a:t>Programmatic</a:t>
            </a:r>
            <a:endParaRPr lang="en-US" sz="20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/>
              <a:t>Accountability</a:t>
            </a:r>
            <a:endParaRPr lang="en-US" sz="2000" dirty="0"/>
          </a:p>
          <a:p>
            <a:pPr marL="114300" indent="0">
              <a:buClr>
                <a:srgbClr val="13352D"/>
              </a:buClr>
              <a:buNone/>
            </a:pPr>
            <a:r>
              <a:rPr lang="en-US" sz="2000" dirty="0"/>
              <a:t>	</a:t>
            </a:r>
            <a:r>
              <a:rPr lang="en-US" sz="2000" b="1" dirty="0"/>
              <a:t>External Evaluation</a:t>
            </a:r>
            <a:endParaRPr lang="en-US" sz="2000" dirty="0"/>
          </a:p>
          <a:p>
            <a:pPr marL="114300" indent="0">
              <a:buClr>
                <a:srgbClr val="13352D"/>
              </a:buClr>
              <a:buNone/>
            </a:pPr>
            <a:r>
              <a:rPr lang="en-US" sz="2000" dirty="0"/>
              <a:t>	</a:t>
            </a:r>
            <a:r>
              <a:rPr lang="en-US" sz="2000" b="1" dirty="0" smtClean="0"/>
              <a:t>Self-Correction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  <a:r>
              <a:rPr lang="en-US" sz="2000" b="1" dirty="0"/>
              <a:t>Opportunity</a:t>
            </a:r>
            <a:endParaRPr lang="en-US" sz="2000" dirty="0"/>
          </a:p>
          <a:p>
            <a:pPr marL="114300" marR="0" indent="-342900">
              <a:lnSpc>
                <a:spcPts val="550"/>
              </a:lnSpc>
              <a:spcBef>
                <a:spcPts val="25"/>
              </a:spcBef>
              <a:spcAft>
                <a:spcPts val="0"/>
              </a:spcAft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60" y="2702772"/>
            <a:ext cx="4701114" cy="36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Impact and</a:t>
            </a:r>
            <a:r>
              <a:rPr lang="en-US" sz="4400" b="1" dirty="0"/>
              <a:t> </a:t>
            </a:r>
            <a:r>
              <a:rPr lang="en-US" sz="4400" b="1" dirty="0" smtClean="0"/>
              <a:t>Outcome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Provides the sponsor with evidence that the project was </a:t>
            </a:r>
            <a:r>
              <a:rPr lang="en-US" sz="1800" b="1" dirty="0" smtClean="0"/>
              <a:t>completed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Provides documentation of </a:t>
            </a:r>
            <a:r>
              <a:rPr lang="en-US" sz="1800" b="1" dirty="0" smtClean="0"/>
              <a:t>impact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Identifies areas for future improvement</a:t>
            </a:r>
            <a:endParaRPr lang="en-US" sz="18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Identifies “dead ends” – can be helpful in identifying what doesn’t </a:t>
            </a:r>
            <a:r>
              <a:rPr lang="en-US" sz="1800" b="1" dirty="0" smtClean="0"/>
              <a:t>work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1800" b="1" dirty="0"/>
              <a:t>Describes how the outcome and useful information can be shared with others</a:t>
            </a:r>
            <a:endParaRPr lang="en-US" sz="1800" dirty="0"/>
          </a:p>
          <a:p>
            <a:pPr marL="777240" lvl="2" indent="0">
              <a:buNone/>
            </a:pPr>
            <a:r>
              <a:rPr lang="en-US" sz="1600" dirty="0" smtClean="0"/>
              <a:t>NOTE</a:t>
            </a:r>
            <a:r>
              <a:rPr lang="en-US" sz="1600" dirty="0"/>
              <a:t>:  Sponsors are accountable for the investment of their funds; a well-defined evaluation or measurement of outcome is important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1206500"/>
            <a:ext cx="8216900" cy="46101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Grant: Resources to support your project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800"/>
              </a:lnSpc>
              <a:spcBef>
                <a:spcPts val="30"/>
              </a:spcBef>
              <a:spcAft>
                <a:spcPts val="0"/>
              </a:spcAft>
              <a:buClr>
                <a:srgbClr val="5F635D"/>
              </a:buClr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8955" marR="854710" indent="-457200">
              <a:lnSpc>
                <a:spcPts val="339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Cooperative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Agreement: Grant with substantial involvement from the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funder</a:t>
            </a:r>
          </a:p>
          <a:p>
            <a:pPr marL="243205" marR="854710" indent="-171450">
              <a:lnSpc>
                <a:spcPts val="339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8955" marR="340995" indent="-45720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Contract : Terms and conditions established for goods and services to be delivered on a schedule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8700" cy="639762"/>
          </a:xfrm>
          <a:solidFill>
            <a:schemeClr val="bg1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13352D"/>
                </a:solidFill>
                <a:latin typeface="+mn-lt"/>
              </a:rPr>
              <a:t>Resources</a:t>
            </a:r>
            <a:endParaRPr lang="en-US" sz="4000" b="1" dirty="0">
              <a:solidFill>
                <a:srgbClr val="13352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0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 smtClean="0"/>
              <a:t>Steps</a:t>
            </a:r>
            <a:r>
              <a:rPr lang="en-US" sz="4000" b="1" dirty="0"/>
              <a:t> </a:t>
            </a:r>
            <a:r>
              <a:rPr lang="en-US" sz="4000" b="1" dirty="0" smtClean="0"/>
              <a:t>to</a:t>
            </a:r>
            <a:r>
              <a:rPr lang="en-US" sz="4000" b="1" dirty="0"/>
              <a:t>	</a:t>
            </a:r>
            <a:r>
              <a:rPr lang="en-US" sz="4000" b="1" dirty="0" smtClean="0"/>
              <a:t> Sustainability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Seek </a:t>
            </a:r>
            <a:r>
              <a:rPr lang="en-US" b="1" dirty="0"/>
              <a:t>additional funding</a:t>
            </a:r>
            <a:endParaRPr lang="en-US" dirty="0"/>
          </a:p>
          <a:p>
            <a:pPr marL="411480" lvl="1" indent="0">
              <a:buClr>
                <a:srgbClr val="13352D"/>
              </a:buClr>
              <a:buNone/>
            </a:pPr>
            <a:endParaRPr lang="en-US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Integrate </a:t>
            </a:r>
            <a:r>
              <a:rPr lang="en-US" b="1" dirty="0"/>
              <a:t>training on partnership activities to build capacity</a:t>
            </a:r>
            <a:endParaRPr lang="en-US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Ensure </a:t>
            </a:r>
            <a:r>
              <a:rPr lang="en-US" b="1" dirty="0"/>
              <a:t>community </a:t>
            </a:r>
            <a:r>
              <a:rPr lang="en-US" b="1" dirty="0" smtClean="0"/>
              <a:t>involvement</a:t>
            </a:r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Train </a:t>
            </a:r>
            <a:r>
              <a:rPr lang="en-US" b="1" dirty="0"/>
              <a:t>those invested in project to continue efforts once the project partners have fulfilled commitments</a:t>
            </a:r>
            <a:endParaRPr lang="en-US" dirty="0"/>
          </a:p>
          <a:p>
            <a:pPr marL="411480" lvl="1" indent="0">
              <a:buClr>
                <a:srgbClr val="13352D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19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82"/>
            <a:ext cx="7620000" cy="1143000"/>
          </a:xfrm>
        </p:spPr>
        <p:txBody>
          <a:bodyPr/>
          <a:lstStyle/>
          <a:p>
            <a:r>
              <a:rPr lang="en-US" sz="4400" b="1" dirty="0" smtClean="0"/>
              <a:t>Budgeting</a:t>
            </a:r>
            <a:r>
              <a:rPr lang="en-US" sz="4400" b="1" dirty="0"/>
              <a:t> </a:t>
            </a:r>
            <a:r>
              <a:rPr lang="en-US" sz="4400" b="1" dirty="0" smtClean="0"/>
              <a:t>and Accounting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Be </a:t>
            </a:r>
            <a:r>
              <a:rPr lang="en-US" b="1" dirty="0"/>
              <a:t>realistic in terms of </a:t>
            </a:r>
            <a:r>
              <a:rPr lang="en-US" b="1" dirty="0" smtClean="0"/>
              <a:t>cost: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Travel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Accommodations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 Local </a:t>
            </a:r>
            <a:r>
              <a:rPr lang="en-US" b="1" dirty="0" smtClean="0"/>
              <a:t>Transportation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Supplies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 </a:t>
            </a:r>
            <a:r>
              <a:rPr lang="en-US" b="1" dirty="0" smtClean="0"/>
              <a:t>Communications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Equipment (materials, etc.)</a:t>
            </a:r>
            <a:endParaRPr lang="en-US" dirty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 </a:t>
            </a:r>
            <a:r>
              <a:rPr lang="en-US" b="1" dirty="0"/>
              <a:t>Publications</a:t>
            </a:r>
            <a:endParaRPr lang="en-US" dirty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 Evaluation </a:t>
            </a:r>
            <a:r>
              <a:rPr lang="en-US" b="1" dirty="0" smtClean="0"/>
              <a:t>Services 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/>
              <a:t> Miscellaneous </a:t>
            </a:r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000" b="1" dirty="0" smtClean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114300" indent="0">
              <a:buClr>
                <a:srgbClr val="13352D"/>
              </a:buClr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27" y="1759692"/>
            <a:ext cx="256054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4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Budgeting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/>
              <a:t>Accurately Estimate Needs for Funding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Project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Properly </a:t>
            </a:r>
            <a:r>
              <a:rPr lang="en-US" dirty="0"/>
              <a:t>Estimate Cost-Sharing to Meet the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dirty="0" smtClean="0"/>
              <a:t>    Requirements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Use </a:t>
            </a:r>
            <a:r>
              <a:rPr lang="en-US" dirty="0"/>
              <a:t>format required by the funding </a:t>
            </a:r>
            <a:r>
              <a:rPr lang="en-US" dirty="0" smtClean="0"/>
              <a:t>agent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5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The</a:t>
            </a:r>
            <a:r>
              <a:rPr lang="en-US" sz="4400" b="1" dirty="0"/>
              <a:t> </a:t>
            </a:r>
            <a:r>
              <a:rPr lang="en-US" sz="4400" b="1" dirty="0" smtClean="0"/>
              <a:t>Budget</a:t>
            </a:r>
            <a:r>
              <a:rPr lang="en-US" sz="4400" b="1" dirty="0"/>
              <a:t> </a:t>
            </a:r>
            <a:r>
              <a:rPr lang="en-US" sz="4400" b="1" dirty="0" smtClean="0"/>
              <a:t>Line</a:t>
            </a:r>
            <a:r>
              <a:rPr lang="en-US" sz="4400" b="1" dirty="0"/>
              <a:t> </a:t>
            </a:r>
            <a:r>
              <a:rPr lang="en-US" sz="4400" b="1" dirty="0" smtClean="0"/>
              <a:t>– By-Line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6400800" cy="326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Salaries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1745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3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spc="7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pc="7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pc="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line-item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1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1745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3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pc="4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spc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pc="8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1745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3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en-US" spc="9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en-US" spc="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lang="en-US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salaries</a:t>
            </a:r>
            <a:r>
              <a:rPr lang="en-US" spc="7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supplemental</a:t>
            </a:r>
            <a:r>
              <a:rPr lang="en-US" spc="1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1745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3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pc="7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en-US" spc="8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n-US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(4-7%)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45"/>
              </a:spcBef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1745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351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pc="3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pc="7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pc="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bag-of-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3" y="4609974"/>
            <a:ext cx="3154510" cy="2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34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</a:t>
            </a:r>
            <a:r>
              <a:rPr lang="en-US" b="1" dirty="0"/>
              <a:t> </a:t>
            </a:r>
            <a:r>
              <a:rPr lang="en-US" b="1" dirty="0" smtClean="0"/>
              <a:t>Budget</a:t>
            </a:r>
            <a:r>
              <a:rPr lang="en-US" b="1" dirty="0"/>
              <a:t> </a:t>
            </a:r>
            <a:r>
              <a:rPr lang="en-US" b="1" dirty="0" smtClean="0"/>
              <a:t>Line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b="1" dirty="0"/>
              <a:t> </a:t>
            </a:r>
            <a:r>
              <a:rPr lang="en-US" b="1" dirty="0" smtClean="0"/>
              <a:t>By</a:t>
            </a:r>
            <a:r>
              <a:rPr lang="en-US" b="1" dirty="0"/>
              <a:t>	</a:t>
            </a:r>
            <a:r>
              <a:rPr lang="en-US" b="1" dirty="0" smtClean="0"/>
              <a:t>- 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All </a:t>
            </a:r>
            <a:r>
              <a:rPr lang="en-US" dirty="0"/>
              <a:t>Other Direct </a:t>
            </a:r>
            <a:r>
              <a:rPr lang="en-US" dirty="0" smtClean="0"/>
              <a:t>Costs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dirty="0" smtClean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Subcontracts </a:t>
            </a:r>
            <a:r>
              <a:rPr lang="en-US" dirty="0"/>
              <a:t>for collaborative </a:t>
            </a:r>
            <a:r>
              <a:rPr lang="en-US" dirty="0" smtClean="0"/>
              <a:t>projects</a:t>
            </a:r>
          </a:p>
          <a:p>
            <a:pPr marL="777240" lvl="2" indent="0">
              <a:buClr>
                <a:srgbClr val="13352D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with </a:t>
            </a:r>
            <a:r>
              <a:rPr lang="en-US" dirty="0" smtClean="0"/>
              <a:t>other partners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dirty="0" smtClean="0"/>
          </a:p>
          <a:p>
            <a:pPr lvl="2"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Indirect </a:t>
            </a:r>
            <a:r>
              <a:rPr lang="en-US" dirty="0"/>
              <a:t>Costs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56" y="2861085"/>
            <a:ext cx="2678430" cy="333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28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Common</a:t>
            </a:r>
            <a:r>
              <a:rPr lang="en-US" sz="4400" b="1" dirty="0"/>
              <a:t> </a:t>
            </a:r>
            <a:r>
              <a:rPr lang="en-US" sz="4400" b="1" dirty="0" smtClean="0"/>
              <a:t>Budget Mistakes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Include </a:t>
            </a:r>
            <a:r>
              <a:rPr lang="en-US" dirty="0"/>
              <a:t>your time as a level of % effort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Make </a:t>
            </a:r>
            <a:r>
              <a:rPr lang="en-US" dirty="0"/>
              <a:t>certain the budget adds up correctly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Put </a:t>
            </a:r>
            <a:r>
              <a:rPr lang="en-US" dirty="0"/>
              <a:t>commas in numbers, easier to read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Use </a:t>
            </a:r>
            <a:r>
              <a:rPr lang="en-US" dirty="0"/>
              <a:t>a column format, numbers align on right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Label </a:t>
            </a:r>
            <a:r>
              <a:rPr lang="en-US" dirty="0"/>
              <a:t>all budget categories, leave nothing blank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Be </a:t>
            </a:r>
            <a:r>
              <a:rPr lang="en-US" dirty="0"/>
              <a:t>realistic about the time you can commit, if you have 3 </a:t>
            </a:r>
            <a:r>
              <a:rPr lang="en-US" dirty="0" smtClean="0"/>
              <a:t>  projects </a:t>
            </a:r>
            <a:r>
              <a:rPr lang="en-US" dirty="0"/>
              <a:t>at 50% time and they are all funded, you’re in trouble!</a:t>
            </a:r>
          </a:p>
          <a:p>
            <a:pPr marL="114300" indent="0">
              <a:buClr>
                <a:srgbClr val="13352D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2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Packaging the</a:t>
            </a:r>
            <a:r>
              <a:rPr lang="en-US" sz="4400" b="1" dirty="0"/>
              <a:t> </a:t>
            </a:r>
            <a:r>
              <a:rPr lang="en-US" sz="4400" b="1" dirty="0" smtClean="0"/>
              <a:t>Proposal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 Spell </a:t>
            </a:r>
            <a:r>
              <a:rPr lang="en-US" sz="3200" dirty="0"/>
              <a:t>check content before giving to an external reviewer for comment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 Cover letter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 Review </a:t>
            </a:r>
            <a:r>
              <a:rPr lang="en-US" sz="3200" dirty="0"/>
              <a:t>your checklist</a:t>
            </a:r>
          </a:p>
        </p:txBody>
      </p:sp>
    </p:spTree>
    <p:extLst>
      <p:ext uri="{BB962C8B-B14F-4D97-AF65-F5344CB8AC3E}">
        <p14:creationId xmlns:p14="http://schemas.microsoft.com/office/powerpoint/2010/main" val="59996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	Review	Process, or Writing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Backward for Progress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732400"/>
            <a:ext cx="43462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Identify</a:t>
            </a:r>
            <a:r>
              <a:rPr lang="en-US" sz="2000" b="1" spc="8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reviewer’s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Highlight and define specific elements as priorities when appropriate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Be redundant if the point is essential….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Remember</a:t>
            </a:r>
            <a:r>
              <a:rPr lang="en-US" sz="2000" b="1" dirty="0"/>
              <a:t>, this is a</a:t>
            </a:r>
            <a:endParaRPr lang="en-US" sz="2000" dirty="0"/>
          </a:p>
          <a:p>
            <a:r>
              <a:rPr lang="en-US" sz="2000" b="1" dirty="0" smtClean="0"/>
              <a:t>      “</a:t>
            </a:r>
            <a:r>
              <a:rPr lang="en-US" sz="2000" b="1" dirty="0"/>
              <a:t>sales tool”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05" y="4292009"/>
            <a:ext cx="41005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45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How</a:t>
            </a:r>
            <a:r>
              <a:rPr lang="en-US" sz="4000" b="1" dirty="0"/>
              <a:t> </a:t>
            </a:r>
            <a:r>
              <a:rPr lang="en-US" sz="4000" b="1" dirty="0" smtClean="0"/>
              <a:t>are</a:t>
            </a:r>
            <a:r>
              <a:rPr lang="en-US" sz="4000" b="1" dirty="0"/>
              <a:t> </a:t>
            </a:r>
            <a:r>
              <a:rPr lang="en-US" sz="4000" b="1" dirty="0" smtClean="0"/>
              <a:t>Proposals</a:t>
            </a:r>
            <a:r>
              <a:rPr lang="en-US" sz="4000" b="1" dirty="0"/>
              <a:t> </a:t>
            </a:r>
            <a:r>
              <a:rPr lang="en-US" sz="4000" b="1" dirty="0" smtClean="0"/>
              <a:t>Reviewed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Proposals </a:t>
            </a:r>
            <a:r>
              <a:rPr lang="en-US" sz="2400" dirty="0"/>
              <a:t>are reviewed in a variety of different ways: most federal agencies use the </a:t>
            </a:r>
            <a:r>
              <a:rPr lang="en-US" sz="2400" b="1" i="1" dirty="0"/>
              <a:t>“peer review” </a:t>
            </a:r>
            <a:r>
              <a:rPr lang="en-US" sz="2400" dirty="0"/>
              <a:t>process – experts from backgrounds similar to the applicants evaluate proposals based on a set criteria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Proposals </a:t>
            </a:r>
            <a:r>
              <a:rPr lang="en-US" sz="2400" dirty="0"/>
              <a:t>may also be reviewed by the sponsor’s own personnel, and judgment may be made based on </a:t>
            </a:r>
            <a:r>
              <a:rPr lang="en-US" sz="2400" b="1" i="1" dirty="0"/>
              <a:t>personal interviews or knowledge of the applicant’s strengths. </a:t>
            </a:r>
            <a:r>
              <a:rPr lang="en-US" sz="2400" dirty="0"/>
              <a:t>Certain foundation and corporate grants may be reviewed in this manner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At times the review process may not be used at all. </a:t>
            </a:r>
            <a:r>
              <a:rPr lang="en-US" sz="2400" b="1" i="1" dirty="0" smtClean="0"/>
              <a:t>Procurements   </a:t>
            </a:r>
            <a:r>
              <a:rPr lang="en-US" sz="2400" dirty="0" smtClean="0"/>
              <a:t>issued to a specific entity may be used based on prior work done by the applicant or by the need for a quick turn-around.  Usually the sponsor is required to have back-up for their decision to use this type of “sole source” awarding. Some sponsors issue a cooperative agreement to create a long-term relationship with an organization to facilitate procurement for specific tasks</a:t>
            </a:r>
            <a:endParaRPr lang="en-US" sz="24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General</a:t>
            </a:r>
            <a:r>
              <a:rPr lang="en-US" sz="4400" b="1" dirty="0"/>
              <a:t> </a:t>
            </a:r>
            <a:r>
              <a:rPr lang="en-US" sz="4400" b="1" dirty="0" smtClean="0"/>
              <a:t>Comments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You </a:t>
            </a:r>
            <a:r>
              <a:rPr lang="en-US" b="1" dirty="0"/>
              <a:t>are writing for the reviewers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Page </a:t>
            </a:r>
            <a:r>
              <a:rPr lang="en-US" b="1" dirty="0"/>
              <a:t>limits and deadlines are established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Follow </a:t>
            </a:r>
            <a:r>
              <a:rPr lang="en-US" b="1" dirty="0"/>
              <a:t>the guidelines even if they don’t</a:t>
            </a:r>
            <a:endParaRPr lang="en-US" dirty="0"/>
          </a:p>
          <a:p>
            <a:pPr marL="114300" indent="0">
              <a:buClr>
                <a:srgbClr val="13352D"/>
              </a:buClr>
              <a:buNone/>
            </a:pPr>
            <a:r>
              <a:rPr lang="en-US" b="1" dirty="0" smtClean="0"/>
              <a:t>    “</a:t>
            </a:r>
            <a:r>
              <a:rPr lang="en-US" b="1" dirty="0"/>
              <a:t>flow” as you would </a:t>
            </a:r>
            <a:r>
              <a:rPr lang="en-US" b="1" dirty="0" smtClean="0"/>
              <a:t>like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Get </a:t>
            </a:r>
            <a:r>
              <a:rPr lang="en-US" b="1" dirty="0"/>
              <a:t>to know the program </a:t>
            </a:r>
            <a:r>
              <a:rPr lang="en-US" b="1" dirty="0" smtClean="0"/>
              <a:t>officer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Try </a:t>
            </a:r>
            <a:r>
              <a:rPr lang="en-US" b="1" dirty="0"/>
              <a:t>to obtain the criteria guidelines reviewers will be </a:t>
            </a:r>
            <a:r>
              <a:rPr lang="en-US" b="1" dirty="0" smtClean="0"/>
              <a:t>   using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0" y="320676"/>
            <a:ext cx="7378700" cy="1203324"/>
          </a:xfrm>
        </p:spPr>
        <p:txBody>
          <a:bodyPr/>
          <a:lstStyle/>
          <a:p>
            <a:pPr marL="71755" marR="0">
              <a:lnSpc>
                <a:spcPts val="4745"/>
              </a:lnSpc>
              <a:spcBef>
                <a:spcPts val="0"/>
              </a:spcBef>
              <a:spcAft>
                <a:spcPts val="0"/>
              </a:spcAft>
              <a:tabLst>
                <a:tab pos="1917700" algn="l"/>
              </a:tabLst>
            </a:pPr>
            <a:r>
              <a:rPr lang="en-US" sz="4400" b="1" dirty="0">
                <a:solidFill>
                  <a:srgbClr val="13352D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Project	Resources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7050" y="1168400"/>
            <a:ext cx="7289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Work with funding agency on defining </a:t>
            </a:r>
            <a:r>
              <a:rPr lang="en-US" sz="3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priorities</a:t>
            </a:r>
          </a:p>
          <a:p>
            <a:pPr marL="571500" indent="-571500"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0000"/>
              </a:solidFill>
            </a:endParaRPr>
          </a:p>
          <a:p>
            <a:pPr marL="571500" indent="-571500"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Maintain a dialogue with program officers</a:t>
            </a:r>
          </a:p>
          <a:p>
            <a:r>
              <a:rPr lang="en-US" sz="39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395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Your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Must </a:t>
            </a:r>
            <a:r>
              <a:rPr lang="en-US" b="1" dirty="0"/>
              <a:t>be interesting and understandable to a broadly-trained audience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Clear </a:t>
            </a:r>
            <a:r>
              <a:rPr lang="en-US" b="1" dirty="0"/>
              <a:t>communication - don’t get lost in the details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Include </a:t>
            </a:r>
            <a:r>
              <a:rPr lang="en-US" b="1" dirty="0"/>
              <a:t>one summary diagram or model early to highlight the problem and specific aims</a:t>
            </a:r>
            <a:endParaRPr lang="en-US" dirty="0"/>
          </a:p>
          <a:p>
            <a:pPr marL="114300" indent="0">
              <a:buClr>
                <a:srgbClr val="13352D"/>
              </a:buCl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16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Goal</a:t>
            </a:r>
            <a:r>
              <a:rPr lang="en-US" b="1" dirty="0"/>
              <a:t> </a:t>
            </a:r>
            <a:r>
              <a:rPr lang="en-US" b="1" dirty="0" smtClean="0"/>
              <a:t>is</a:t>
            </a:r>
            <a:r>
              <a:rPr lang="en-US" b="1" dirty="0"/>
              <a:t> </a:t>
            </a:r>
            <a:r>
              <a:rPr lang="en-US" b="1" dirty="0" smtClean="0"/>
              <a:t>in</a:t>
            </a:r>
            <a:r>
              <a:rPr lang="en-US" b="1" dirty="0"/>
              <a:t>	Sight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/>
              <a:t> Write </a:t>
            </a:r>
            <a:r>
              <a:rPr lang="en-US" sz="3200" b="1" dirty="0"/>
              <a:t>with a positive attitude</a:t>
            </a: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/>
              <a:t> Have </a:t>
            </a:r>
            <a:r>
              <a:rPr lang="en-US" sz="3200" b="1" dirty="0"/>
              <a:t>specific aims and objectives</a:t>
            </a: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z="3200" b="1" dirty="0" smtClean="0"/>
              <a:t> Leadership </a:t>
            </a:r>
            <a:r>
              <a:rPr lang="en-US" sz="3200" b="1" dirty="0"/>
              <a:t>+ the Plan = $ </a:t>
            </a:r>
            <a:r>
              <a:rPr lang="en-US" sz="3200" b="1" dirty="0" smtClean="0"/>
              <a:t>investment</a:t>
            </a:r>
          </a:p>
          <a:p>
            <a:pPr marL="114300" indent="0">
              <a:buClr>
                <a:srgbClr val="13352D"/>
              </a:buClr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86" y="4699535"/>
            <a:ext cx="557222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Review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Clear </a:t>
            </a:r>
            <a:r>
              <a:rPr lang="en-US" b="1" dirty="0"/>
              <a:t>communication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Concisely </a:t>
            </a:r>
            <a:r>
              <a:rPr lang="en-US" b="1" dirty="0"/>
              <a:t>worded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Easy </a:t>
            </a:r>
            <a:r>
              <a:rPr lang="en-US" b="1" dirty="0"/>
              <a:t>and interesting to read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Communicate </a:t>
            </a:r>
            <a:r>
              <a:rPr lang="en-US" b="1" dirty="0"/>
              <a:t>the importance of your work to the community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72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Final Guidance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Always </a:t>
            </a:r>
            <a:r>
              <a:rPr lang="en-US" b="1" dirty="0"/>
              <a:t>have an external reader that doesn’t know about your project to give you honest feedback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It </a:t>
            </a:r>
            <a:r>
              <a:rPr lang="en-US" b="1" dirty="0"/>
              <a:t>often takes a TEAM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Seek </a:t>
            </a:r>
            <a:r>
              <a:rPr lang="en-US" b="1" dirty="0"/>
              <a:t>advice from colleagues, mentors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 Allow </a:t>
            </a:r>
            <a:r>
              <a:rPr lang="en-US" b="1" dirty="0"/>
              <a:t>enough time for final review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9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When</a:t>
            </a:r>
            <a:r>
              <a:rPr lang="en-US" sz="3600" b="1" dirty="0"/>
              <a:t> </a:t>
            </a:r>
            <a:r>
              <a:rPr lang="en-US" sz="3600" b="1" dirty="0" smtClean="0"/>
              <a:t>Failure is Not Failure</a:t>
            </a:r>
            <a:r>
              <a:rPr lang="en-US" sz="3600" b="1" dirty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183" y="3525997"/>
            <a:ext cx="2322777" cy="3078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770" y="1305342"/>
            <a:ext cx="54401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Sometimes </a:t>
            </a:r>
            <a:r>
              <a:rPr lang="en-US" sz="2400" b="1" dirty="0"/>
              <a:t>sponsors want to get to know you…your initial proposal may be a “gate opener” for discussion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Some </a:t>
            </a:r>
            <a:r>
              <a:rPr lang="en-US" sz="2400" b="1" dirty="0"/>
              <a:t>sponsors have a formal structure for resubmission; they expect it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Peer </a:t>
            </a:r>
            <a:r>
              <a:rPr lang="en-US" sz="2400" b="1" dirty="0"/>
              <a:t>Review and Commentary is a significant tool for eventual funding</a:t>
            </a:r>
          </a:p>
        </p:txBody>
      </p:sp>
    </p:spTree>
    <p:extLst>
      <p:ext uri="{BB962C8B-B14F-4D97-AF65-F5344CB8AC3E}">
        <p14:creationId xmlns:p14="http://schemas.microsoft.com/office/powerpoint/2010/main" val="1198172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Be</a:t>
            </a:r>
            <a:r>
              <a:rPr lang="en-US" b="1" dirty="0"/>
              <a:t>	Persistent!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No </a:t>
            </a:r>
            <a:r>
              <a:rPr lang="en-US" dirty="0"/>
              <a:t>person or organization is funded every    time they </a:t>
            </a:r>
            <a:r>
              <a:rPr lang="en-US" dirty="0" smtClean="0"/>
              <a:t> submit</a:t>
            </a: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  Request </a:t>
            </a:r>
            <a:r>
              <a:rPr lang="en-US" dirty="0"/>
              <a:t>a debriefing with the funder to find out how you can improve chances for next time</a:t>
            </a:r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13352D"/>
              </a:buClr>
              <a:buFont typeface="Wingdings" panose="05000000000000000000" pitchFamily="2" charset="2"/>
              <a:buChar char="q"/>
            </a:pPr>
            <a:r>
              <a:rPr lang="en-US" smtClean="0"/>
              <a:t>  Revise </a:t>
            </a:r>
            <a:r>
              <a:rPr lang="en-US" dirty="0"/>
              <a:t>and resubmit proposal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13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r>
              <a:rPr lang="en-US" dirty="0" smtClean="0">
                <a:latin typeface="+mj-lt"/>
              </a:rPr>
              <a:t>	</a:t>
            </a:r>
            <a:r>
              <a:rPr lang="en-US" sz="2800" dirty="0" smtClean="0">
                <a:solidFill>
                  <a:srgbClr val="13352D"/>
                </a:solidFill>
                <a:latin typeface="+mj-lt"/>
              </a:rPr>
              <a:t>Mary Anne Walker</a:t>
            </a:r>
          </a:p>
          <a:p>
            <a:pPr marL="0" indent="0">
              <a:buFont typeface="Wingdings 2" charset="0"/>
              <a:buNone/>
              <a:defRPr/>
            </a:pPr>
            <a:r>
              <a:rPr lang="en-US" sz="2800" dirty="0">
                <a:solidFill>
                  <a:srgbClr val="13352D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13352D"/>
                </a:solidFill>
                <a:latin typeface="+mj-lt"/>
              </a:rPr>
              <a:t>Director of International Programs in 	Engineering</a:t>
            </a:r>
            <a:endParaRPr lang="en-US" sz="2800" dirty="0">
              <a:solidFill>
                <a:srgbClr val="13352D"/>
              </a:solidFill>
              <a:latin typeface="+mj-lt"/>
            </a:endParaRPr>
          </a:p>
          <a:p>
            <a:pPr marL="0" indent="0">
              <a:buFont typeface="Wingdings 2" charset="0"/>
              <a:buNone/>
              <a:defRPr/>
            </a:pPr>
            <a:endParaRPr lang="en-US" sz="2800" dirty="0" smtClean="0">
              <a:solidFill>
                <a:srgbClr val="13352D"/>
              </a:solidFill>
              <a:latin typeface="+mj-lt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en-US" sz="2800" dirty="0">
                <a:solidFill>
                  <a:srgbClr val="13352D"/>
                </a:solidFill>
                <a:latin typeface="+mj-lt"/>
              </a:rPr>
              <a:t>	</a:t>
            </a:r>
            <a:r>
              <a:rPr lang="en-US" sz="2800" b="1" dirty="0" err="1" smtClean="0">
                <a:solidFill>
                  <a:srgbClr val="13352D"/>
                </a:solidFill>
                <a:latin typeface="+mj-lt"/>
              </a:rPr>
              <a:t>mawalker@msu.edu</a:t>
            </a:r>
            <a:endParaRPr lang="en-US" sz="2800" b="1" dirty="0" smtClean="0">
              <a:solidFill>
                <a:srgbClr val="13352D"/>
              </a:solidFill>
              <a:latin typeface="+mj-lt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en-US" sz="2800" dirty="0" smtClean="0">
                <a:solidFill>
                  <a:srgbClr val="13352D"/>
                </a:solidFill>
                <a:latin typeface="+mj-lt"/>
              </a:rPr>
              <a:t>	</a:t>
            </a:r>
          </a:p>
          <a:p>
            <a:pPr marL="0" indent="0">
              <a:buFont typeface="Wingdings 2" charset="0"/>
              <a:buNone/>
              <a:defRPr/>
            </a:pPr>
            <a:r>
              <a:rPr lang="en-US" sz="2800" dirty="0">
                <a:solidFill>
                  <a:srgbClr val="13352D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13352D"/>
                </a:solidFill>
                <a:latin typeface="+mj-lt"/>
              </a:rPr>
              <a:t>(517)432-3536</a:t>
            </a:r>
          </a:p>
        </p:txBody>
      </p:sp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381000" y="457200"/>
            <a:ext cx="406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 sz="32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 sz="28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"/>
              <a:defRPr sz="24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"/>
              <a:defRPr sz="2000"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2"/>
              <a:buChar char=""/>
              <a:defRPr>
                <a:solidFill>
                  <a:schemeClr val="tx2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+mj-lt"/>
                <a:ea typeface="MS PGothic" charset="-128"/>
              </a:rPr>
              <a:t>Thank you.</a:t>
            </a:r>
            <a:endParaRPr lang="en-US" altLang="en-US" sz="4400" b="1" dirty="0">
              <a:solidFill>
                <a:schemeClr val="tx1"/>
              </a:solidFill>
              <a:latin typeface="+mj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1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700" y="58738"/>
            <a:ext cx="76200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42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13352D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Industry/Corporate Support</a:t>
            </a:r>
            <a:endParaRPr lang="en-US" sz="4400" dirty="0">
              <a:solidFill>
                <a:srgbClr val="13352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00" y="2332038"/>
            <a:ext cx="718820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3255" marR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3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market interests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850"/>
              </a:lnSpc>
              <a:spcBef>
                <a:spcPts val="45"/>
              </a:spcBef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applied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R&amp;D interests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507" y="295904"/>
            <a:ext cx="8186184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13352D"/>
                </a:solidFill>
                <a:latin typeface="+mn-lt"/>
              </a:rPr>
              <a:t>Locating Funding</a:t>
            </a:r>
            <a:r>
              <a:rPr lang="en-US" sz="4800" b="1" dirty="0">
                <a:solidFill>
                  <a:srgbClr val="13352D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13352D"/>
                </a:solidFill>
                <a:latin typeface="+mn-lt"/>
              </a:rPr>
              <a:t>for Projects</a:t>
            </a:r>
            <a:endParaRPr lang="en-US" sz="4800" dirty="0">
              <a:solidFill>
                <a:srgbClr val="13352D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809" y="1651591"/>
            <a:ext cx="776088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2"/>
              </a:rPr>
              <a:t> Sci Val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3"/>
              </a:rPr>
              <a:t> USG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>
                <a:solidFill>
                  <a:srgbClr val="002060"/>
                </a:solidFill>
                <a:latin typeface="Garamond" pitchFamily="18" charset="0"/>
                <a:hlinkClick r:id="rId4"/>
              </a:rPr>
              <a:t> The Foundation </a:t>
            </a: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4"/>
              </a:rPr>
              <a:t>Center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5"/>
              </a:rPr>
              <a:t> The Grantsmanship Center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6"/>
              </a:rPr>
              <a:t> The Gates Foundation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7"/>
              </a:rPr>
              <a:t> OIE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altLang="en-US" sz="4400" b="1" u="sng" dirty="0" smtClean="0">
                <a:solidFill>
                  <a:srgbClr val="002060"/>
                </a:solidFill>
                <a:latin typeface="Garamond" pitchFamily="18" charset="0"/>
                <a:hlinkClick r:id="rId8"/>
              </a:rPr>
              <a:t>MSU Libraries</a:t>
            </a:r>
            <a:endParaRPr lang="en-US" altLang="en-US" sz="4400" b="1" u="sng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marL="71755" marR="0">
              <a:lnSpc>
                <a:spcPts val="47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13352D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Foundations</a:t>
            </a:r>
            <a:endParaRPr lang="en-US" sz="1200" dirty="0">
              <a:solidFill>
                <a:srgbClr val="13352D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458" y="1739594"/>
            <a:ext cx="7260542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trends in resource allocation, past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grantees</a:t>
            </a: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45"/>
              </a:spcBef>
              <a:buClr>
                <a:srgbClr val="5F635D"/>
              </a:buClr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buClr>
                <a:srgbClr val="5F635D"/>
              </a:buClr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36575" marR="0" indent="-46482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Align yourselves with those institutions that have a common goal match to your signature programs</a:t>
            </a:r>
          </a:p>
          <a:p>
            <a:pPr marL="536575" marR="0" indent="-46482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50"/>
              </a:lnSpc>
              <a:spcBef>
                <a:spcPts val="40"/>
              </a:spcBef>
              <a:buClr>
                <a:srgbClr val="5F635D"/>
              </a:buClr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465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Research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web pages for updated information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0" y="491566"/>
            <a:ext cx="6137399" cy="4336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600" y="497393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/>
              <a:t>The best way to determine if the </a:t>
            </a:r>
            <a:r>
              <a:rPr lang="en-US" dirty="0" smtClean="0"/>
              <a:t>program fits </a:t>
            </a:r>
            <a:r>
              <a:rPr lang="en-US" dirty="0"/>
              <a:t>your needs is to read the program description and the </a:t>
            </a:r>
            <a:r>
              <a:rPr lang="en-US" dirty="0" smtClean="0"/>
              <a:t>guidelines</a:t>
            </a:r>
          </a:p>
          <a:p>
            <a:pPr marL="285750" indent="-285750"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dirty="0"/>
              <a:t>Contact the Program Officer, create a dialogue</a:t>
            </a:r>
          </a:p>
        </p:txBody>
      </p:sp>
    </p:spTree>
    <p:extLst>
      <p:ext uri="{BB962C8B-B14F-4D97-AF65-F5344CB8AC3E}">
        <p14:creationId xmlns:p14="http://schemas.microsoft.com/office/powerpoint/2010/main" val="1298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Reading the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Instructions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896938"/>
            <a:ext cx="7620000" cy="5618162"/>
          </a:xfrm>
        </p:spPr>
        <p:txBody>
          <a:bodyPr>
            <a:normAutofit lnSpcReduction="10000"/>
          </a:bodyPr>
          <a:lstStyle/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Model</a:t>
            </a:r>
            <a:r>
              <a:rPr lang="en-US" sz="2400" b="1" spc="70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Guidelines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495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495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Forms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Signatures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Deadlines</a:t>
            </a:r>
          </a:p>
          <a:p>
            <a:pPr marR="0" indent="-342900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0" marR="0">
              <a:lnSpc>
                <a:spcPts val="500"/>
              </a:lnSpc>
              <a:spcBef>
                <a:spcPts val="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500"/>
              </a:lnSpc>
              <a:spcBef>
                <a:spcPts val="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660000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ts val="500"/>
              </a:lnSpc>
              <a:spcBef>
                <a:spcPts val="2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Format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500"/>
              </a:lnSpc>
              <a:spcBef>
                <a:spcPts val="20"/>
              </a:spcBef>
              <a:spcAft>
                <a:spcPts val="0"/>
              </a:spcAft>
              <a:buClr>
                <a:srgbClr val="5F635D"/>
              </a:buClr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Specific</a:t>
            </a:r>
            <a:r>
              <a:rPr lang="en-US" sz="2400" b="1" spc="80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requirements</a:t>
            </a: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5F635D"/>
              </a:buClr>
              <a:buNone/>
              <a:tabLst>
                <a:tab pos="533400" algn="l"/>
              </a:tabLst>
            </a:pPr>
            <a:r>
              <a:rPr lang="en-US" sz="4000" b="1" dirty="0"/>
              <a:t>Establish a Calendar</a:t>
            </a:r>
            <a:endParaRPr lang="en-US" sz="4000" dirty="0"/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 smtClean="0">
              <a:solidFill>
                <a:srgbClr val="000000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b="1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5D"/>
              </a:buClr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77" y="1246035"/>
            <a:ext cx="399932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1023</TotalTime>
  <Words>1603</Words>
  <Application>Microsoft Macintosh PowerPoint</Application>
  <PresentationFormat>On-screen Show (4:3)</PresentationFormat>
  <Paragraphs>452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Calibri</vt:lpstr>
      <vt:lpstr>Century Gothic</vt:lpstr>
      <vt:lpstr>Garamond</vt:lpstr>
      <vt:lpstr>Gotham Book</vt:lpstr>
      <vt:lpstr>MS PGothic</vt:lpstr>
      <vt:lpstr>Palatino Linotype</vt:lpstr>
      <vt:lpstr>Times New Roman</vt:lpstr>
      <vt:lpstr>Wingdings</vt:lpstr>
      <vt:lpstr>Wingdings 2</vt:lpstr>
      <vt:lpstr>Arial</vt:lpstr>
      <vt:lpstr>Adjacency</vt:lpstr>
      <vt:lpstr>The  Grants Process:</vt:lpstr>
      <vt:lpstr>PowerPoint Presentation</vt:lpstr>
      <vt:lpstr>Resources</vt:lpstr>
      <vt:lpstr>Project Resources </vt:lpstr>
      <vt:lpstr> Industry/Corporate Support</vt:lpstr>
      <vt:lpstr>Locating Funding for Projects</vt:lpstr>
      <vt:lpstr>Foundations</vt:lpstr>
      <vt:lpstr>PowerPoint Presentation</vt:lpstr>
      <vt:lpstr>Reading the Instructions </vt:lpstr>
      <vt:lpstr>Getting Started: </vt:lpstr>
      <vt:lpstr>The 90% Rule of Grant writing</vt:lpstr>
      <vt:lpstr>A pre-proposal by any other name… </vt:lpstr>
      <vt:lpstr> Starting with a Basic Concept Note </vt:lpstr>
      <vt:lpstr> Developing a Project Proposal </vt:lpstr>
      <vt:lpstr> The Function of a Proposal </vt:lpstr>
      <vt:lpstr> The Essential Components of a Proposal </vt:lpstr>
      <vt:lpstr> Description of the Approach to Solve the Problem </vt:lpstr>
      <vt:lpstr> Links Between Actions to be Taken and Statement of Problem </vt:lpstr>
      <vt:lpstr>      Are others doing similar work?    How is your project unique?  </vt:lpstr>
      <vt:lpstr>Who Will Perform the Work?</vt:lpstr>
      <vt:lpstr>When to Partner </vt:lpstr>
      <vt:lpstr> Partnering Pitfalls </vt:lpstr>
      <vt:lpstr> Summary Implementation Plan </vt:lpstr>
      <vt:lpstr>Proposed Management Plan </vt:lpstr>
      <vt:lpstr>  Make It Easy for a Funding Agency to Choose You </vt:lpstr>
      <vt:lpstr>Establishing Contact with the Funding Agent</vt:lpstr>
      <vt:lpstr>Bringing the Elements Together: How to Demonstrate Success</vt:lpstr>
      <vt:lpstr>  Monitoring and Evaluation: Demonstrates impact and measures progress </vt:lpstr>
      <vt:lpstr>Impact and Outcome </vt:lpstr>
      <vt:lpstr>  Steps to  Sustainability   </vt:lpstr>
      <vt:lpstr>Budgeting and Accounting</vt:lpstr>
      <vt:lpstr>Budgeting Goals</vt:lpstr>
      <vt:lpstr> The Budget Line – By-Line </vt:lpstr>
      <vt:lpstr> The Budget Line – By - Line </vt:lpstr>
      <vt:lpstr> Common Budget Mistakes </vt:lpstr>
      <vt:lpstr> Packaging the Proposal </vt:lpstr>
      <vt:lpstr> The Review Process, or Writing Backward for Progress </vt:lpstr>
      <vt:lpstr> How are Proposals Reviewed </vt:lpstr>
      <vt:lpstr> General Comments </vt:lpstr>
      <vt:lpstr> Your Ideas </vt:lpstr>
      <vt:lpstr> The Goal is in Sight </vt:lpstr>
      <vt:lpstr> The Review </vt:lpstr>
      <vt:lpstr> Final Guidance </vt:lpstr>
      <vt:lpstr> When Failure is Not Failure… </vt:lpstr>
      <vt:lpstr> Be Persistent! 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Website Update</dc:title>
  <dc:creator>Rachel Warner</dc:creator>
  <cp:lastModifiedBy>Walker, Mary Anne</cp:lastModifiedBy>
  <cp:revision>103</cp:revision>
  <dcterms:created xsi:type="dcterms:W3CDTF">2015-04-14T11:57:12Z</dcterms:created>
  <dcterms:modified xsi:type="dcterms:W3CDTF">2017-10-12T20:44:13Z</dcterms:modified>
</cp:coreProperties>
</file>